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8" r:id="rId1"/>
  </p:sldMasterIdLst>
  <p:notesMasterIdLst>
    <p:notesMasterId r:id="rId12"/>
  </p:notesMasterIdLst>
  <p:sldIdLst>
    <p:sldId id="256" r:id="rId2"/>
    <p:sldId id="257" r:id="rId3"/>
    <p:sldId id="258" r:id="rId4"/>
    <p:sldId id="259" r:id="rId5"/>
    <p:sldId id="260" r:id="rId6"/>
    <p:sldId id="261" r:id="rId7"/>
    <p:sldId id="262" r:id="rId8"/>
    <p:sldId id="263" r:id="rId9"/>
    <p:sldId id="264" r:id="rId10"/>
    <p:sldId id="265" r:id="rId11"/>
  </p:sldIdLst>
  <p:sldSz cx="9144000" cy="5143500" type="screen16x9"/>
  <p:notesSz cx="6858000" cy="9144000"/>
  <p:embeddedFontLst>
    <p:embeddedFont>
      <p:font typeface="Bangers" pitchFamily="2" charset="77"/>
      <p:regular r:id="rId13"/>
    </p:embeddedFont>
    <p:embeddedFont>
      <p:font typeface="Didact Gothic" pitchFamily="2" charset="0"/>
      <p:regular r:id="rId14"/>
    </p:embeddedFont>
    <p:embeddedFont>
      <p:font typeface="Oswald" pitchFamily="2" charset="77"/>
      <p:regular r:id="rId15"/>
      <p:bold r:id="rId16"/>
    </p:embeddedFont>
    <p:embeddedFont>
      <p:font typeface="Righteous" panose="02010506000000020000" pitchFamily="2" charset="0"/>
      <p:regular r:id="rId17"/>
    </p:embeddedFont>
    <p:embeddedFont>
      <p:font typeface="Roboto" panose="02000000000000000000" pitchFamily="2" charset="0"/>
      <p:regular r:id="rId18"/>
      <p:bold r:id="rId19"/>
      <p:italic r:id="rId20"/>
      <p:boldItalic r:id="rId21"/>
    </p:embeddedFont>
    <p:embeddedFont>
      <p:font typeface="Schoolbell" panose="02000000000000000000" pitchFamily="2" charset="0"/>
      <p:regular r:id="rId22"/>
    </p:embeddedFont>
    <p:embeddedFont>
      <p:font typeface="Special Elite" panose="02000506000000020004" pitchFamily="2" charset="0"/>
      <p:regular r:id="rId2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599"/>
  </p:normalViewPr>
  <p:slideViewPr>
    <p:cSldViewPr snapToGrid="0">
      <p:cViewPr varScale="1">
        <p:scale>
          <a:sx n="141" d="100"/>
          <a:sy n="141" d="100"/>
        </p:scale>
        <p:origin x="800" y="17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font" Target="fonts/font10.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Google Shape;4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 name="Google Shape;49;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0" name="Google Shape;150;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 name="Google Shape;65;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3" name="Google Shape;83;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5" name="Google Shape;95;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4" name="Google Shape;104;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5" name="Google Shape;115;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2" name="Google Shape;122;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3" name="Google Shape;133;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2" name="Google Shape;142;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3"/>
        <p:cNvGrpSpPr/>
        <p:nvPr/>
      </p:nvGrpSpPr>
      <p:grpSpPr>
        <a:xfrm>
          <a:off x="0" y="0"/>
          <a:ext cx="0" cy="0"/>
          <a:chOff x="0" y="0"/>
          <a:chExt cx="0" cy="0"/>
        </a:xfrm>
      </p:grpSpPr>
      <p:sp>
        <p:nvSpPr>
          <p:cNvPr id="44" name="Google Shape;44;p11"/>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5" name="Google Shape;45;p11"/>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1600"/>
              </a:spcBef>
              <a:spcAft>
                <a:spcPts val="0"/>
              </a:spcAft>
              <a:buSzPts val="1400"/>
              <a:buChar char="○"/>
              <a:defRPr/>
            </a:lvl2pPr>
            <a:lvl3pPr marL="1371600" lvl="2" indent="-317500" algn="ctr">
              <a:lnSpc>
                <a:spcPct val="115000"/>
              </a:lnSpc>
              <a:spcBef>
                <a:spcPts val="1600"/>
              </a:spcBef>
              <a:spcAft>
                <a:spcPts val="0"/>
              </a:spcAft>
              <a:buSzPts val="1400"/>
              <a:buChar char="■"/>
              <a:defRPr/>
            </a:lvl3pPr>
            <a:lvl4pPr marL="1828800" lvl="3" indent="-317500" algn="ctr">
              <a:lnSpc>
                <a:spcPct val="115000"/>
              </a:lnSpc>
              <a:spcBef>
                <a:spcPts val="1600"/>
              </a:spcBef>
              <a:spcAft>
                <a:spcPts val="0"/>
              </a:spcAft>
              <a:buSzPts val="1400"/>
              <a:buChar char="●"/>
              <a:defRPr/>
            </a:lvl4pPr>
            <a:lvl5pPr marL="2286000" lvl="4" indent="-317500" algn="ctr">
              <a:lnSpc>
                <a:spcPct val="115000"/>
              </a:lnSpc>
              <a:spcBef>
                <a:spcPts val="1600"/>
              </a:spcBef>
              <a:spcAft>
                <a:spcPts val="0"/>
              </a:spcAft>
              <a:buSzPts val="1400"/>
              <a:buChar char="○"/>
              <a:defRPr/>
            </a:lvl5pPr>
            <a:lvl6pPr marL="2743200" lvl="5" indent="-317500" algn="ctr">
              <a:lnSpc>
                <a:spcPct val="115000"/>
              </a:lnSpc>
              <a:spcBef>
                <a:spcPts val="1600"/>
              </a:spcBef>
              <a:spcAft>
                <a:spcPts val="0"/>
              </a:spcAft>
              <a:buSzPts val="1400"/>
              <a:buChar char="■"/>
              <a:defRPr/>
            </a:lvl6pPr>
            <a:lvl7pPr marL="3200400" lvl="6" indent="-317500" algn="ctr">
              <a:lnSpc>
                <a:spcPct val="115000"/>
              </a:lnSpc>
              <a:spcBef>
                <a:spcPts val="1600"/>
              </a:spcBef>
              <a:spcAft>
                <a:spcPts val="0"/>
              </a:spcAft>
              <a:buSzPts val="1400"/>
              <a:buChar char="●"/>
              <a:defRPr/>
            </a:lvl7pPr>
            <a:lvl8pPr marL="3657600" lvl="7" indent="-317500" algn="ctr">
              <a:lnSpc>
                <a:spcPct val="115000"/>
              </a:lnSpc>
              <a:spcBef>
                <a:spcPts val="1600"/>
              </a:spcBef>
              <a:spcAft>
                <a:spcPts val="0"/>
              </a:spcAft>
              <a:buSzPts val="1400"/>
              <a:buChar char="○"/>
              <a:defRPr/>
            </a:lvl8pPr>
            <a:lvl9pPr marL="4114800" lvl="8" indent="-317500" algn="ctr">
              <a:lnSpc>
                <a:spcPct val="115000"/>
              </a:lnSpc>
              <a:spcBef>
                <a:spcPts val="1600"/>
              </a:spcBef>
              <a:spcAft>
                <a:spcPts val="1600"/>
              </a:spcAft>
              <a:buSzPts val="1400"/>
              <a:buChar char="■"/>
              <a:defRPr/>
            </a:lvl9pPr>
          </a:lstStyle>
          <a:p>
            <a:endParaRPr/>
          </a:p>
        </p:txBody>
      </p:sp>
      <p:sp>
        <p:nvSpPr>
          <p:cNvPr id="46" name="Google Shape;46;p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
        <p:cNvGrpSpPr/>
        <p:nvPr/>
      </p:nvGrpSpPr>
      <p:grpSpPr>
        <a:xfrm>
          <a:off x="0" y="0"/>
          <a:ext cx="0" cy="0"/>
          <a:chOff x="0" y="0"/>
          <a:chExt cx="0" cy="0"/>
        </a:xfrm>
      </p:grpSpPr>
      <p:sp>
        <p:nvSpPr>
          <p:cNvPr id="14" name="Google Shape;14;p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7" name="Google Shape;17;p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18" name="Google Shape;18;p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9"/>
        <p:cNvGrpSpPr/>
        <p:nvPr/>
      </p:nvGrpSpPr>
      <p:grpSpPr>
        <a:xfrm>
          <a:off x="0" y="0"/>
          <a:ext cx="0" cy="0"/>
          <a:chOff x="0" y="0"/>
          <a:chExt cx="0" cy="0"/>
        </a:xfrm>
      </p:grpSpPr>
      <p:sp>
        <p:nvSpPr>
          <p:cNvPr id="20" name="Google Shape;20;p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1" name="Google Shape;21;p5"/>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22" name="Google Shape;22;p5"/>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23" name="Google Shape;23;p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4"/>
        <p:cNvGrpSpPr/>
        <p:nvPr/>
      </p:nvGrpSpPr>
      <p:grpSpPr>
        <a:xfrm>
          <a:off x="0" y="0"/>
          <a:ext cx="0" cy="0"/>
          <a:chOff x="0" y="0"/>
          <a:chExt cx="0" cy="0"/>
        </a:xfrm>
      </p:grpSpPr>
      <p:sp>
        <p:nvSpPr>
          <p:cNvPr id="25" name="Google Shape;25;p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6" name="Google Shape;26;p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7"/>
        <p:cNvGrpSpPr/>
        <p:nvPr/>
      </p:nvGrpSpPr>
      <p:grpSpPr>
        <a:xfrm>
          <a:off x="0" y="0"/>
          <a:ext cx="0" cy="0"/>
          <a:chOff x="0" y="0"/>
          <a:chExt cx="0" cy="0"/>
        </a:xfrm>
      </p:grpSpPr>
      <p:sp>
        <p:nvSpPr>
          <p:cNvPr id="28" name="Google Shape;28;p7"/>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29" name="Google Shape;29;p7"/>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30" name="Google Shape;30;p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1"/>
        <p:cNvGrpSpPr/>
        <p:nvPr/>
      </p:nvGrpSpPr>
      <p:grpSpPr>
        <a:xfrm>
          <a:off x="0" y="0"/>
          <a:ext cx="0" cy="0"/>
          <a:chOff x="0" y="0"/>
          <a:chExt cx="0" cy="0"/>
        </a:xfrm>
      </p:grpSpPr>
      <p:sp>
        <p:nvSpPr>
          <p:cNvPr id="32" name="Google Shape;32;p8"/>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3" name="Google Shape;33;p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4"/>
        <p:cNvGrpSpPr/>
        <p:nvPr/>
      </p:nvGrpSpPr>
      <p:grpSpPr>
        <a:xfrm>
          <a:off x="0" y="0"/>
          <a:ext cx="0" cy="0"/>
          <a:chOff x="0" y="0"/>
          <a:chExt cx="0" cy="0"/>
        </a:xfrm>
      </p:grpSpPr>
      <p:sp>
        <p:nvSpPr>
          <p:cNvPr id="35" name="Google Shape;35;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 name="Google Shape;36;p9"/>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7" name="Google Shape;37;p9"/>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8" name="Google Shape;38;p9"/>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39" name="Google Shape;39;p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0"/>
        <p:cNvGrpSpPr/>
        <p:nvPr/>
      </p:nvGrpSpPr>
      <p:grpSpPr>
        <a:xfrm>
          <a:off x="0" y="0"/>
          <a:ext cx="0" cy="0"/>
          <a:chOff x="0" y="0"/>
          <a:chExt cx="0" cy="0"/>
        </a:xfrm>
      </p:grpSpPr>
      <p:sp>
        <p:nvSpPr>
          <p:cNvPr id="41" name="Google Shape;41;p10"/>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stStyle>
          <a:p>
            <a:endParaRPr/>
          </a:p>
        </p:txBody>
      </p:sp>
      <p:sp>
        <p:nvSpPr>
          <p:cNvPr id="42" name="Google Shape;42;p1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8.jpg"/></Relationships>
</file>

<file path=ppt/slides/_rels/slide2.xml.rels><?xml version="1.0" encoding="UTF-8" standalone="yes"?>
<Relationships xmlns="http://schemas.openxmlformats.org/package/2006/relationships"><Relationship Id="rId8" Type="http://schemas.openxmlformats.org/officeDocument/2006/relationships/slide" Target="slide9.xml"/><Relationship Id="rId13" Type="http://schemas.openxmlformats.org/officeDocument/2006/relationships/image" Target="../media/image6.gif"/><Relationship Id="rId3" Type="http://schemas.openxmlformats.org/officeDocument/2006/relationships/slide" Target="slide2.xml"/><Relationship Id="rId7" Type="http://schemas.openxmlformats.org/officeDocument/2006/relationships/slide" Target="slide8.xml"/><Relationship Id="rId12" Type="http://schemas.openxmlformats.org/officeDocument/2006/relationships/image" Target="../media/image5.gif"/><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slide" Target="slide6.xml"/><Relationship Id="rId11" Type="http://schemas.openxmlformats.org/officeDocument/2006/relationships/slide" Target="slide4.xml"/><Relationship Id="rId5" Type="http://schemas.openxmlformats.org/officeDocument/2006/relationships/slide" Target="slide7.xml"/><Relationship Id="rId15" Type="http://schemas.openxmlformats.org/officeDocument/2006/relationships/image" Target="../media/image8.png"/><Relationship Id="rId10" Type="http://schemas.openxmlformats.org/officeDocument/2006/relationships/image" Target="../media/image4.gif"/><Relationship Id="rId4" Type="http://schemas.openxmlformats.org/officeDocument/2006/relationships/slide" Target="slide3.xml"/><Relationship Id="rId9" Type="http://schemas.openxmlformats.org/officeDocument/2006/relationships/image" Target="../media/image3.gif"/><Relationship Id="rId1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hyperlink" Target="mailto:frice@frontiercsd.org" TargetMode="External"/><Relationship Id="rId3" Type="http://schemas.openxmlformats.org/officeDocument/2006/relationships/image" Target="../media/image9.jpg"/><Relationship Id="rId7" Type="http://schemas.openxmlformats.org/officeDocument/2006/relationships/hyperlink" Target="mailto:abrodfuehrer@frontiercsd.org"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www.frontiercsd.org/Domain/31" TargetMode="External"/><Relationship Id="rId5" Type="http://schemas.openxmlformats.org/officeDocument/2006/relationships/image" Target="../media/image10.png"/><Relationship Id="rId10" Type="http://schemas.openxmlformats.org/officeDocument/2006/relationships/image" Target="../media/image12.png"/><Relationship Id="rId4" Type="http://schemas.openxmlformats.org/officeDocument/2006/relationships/slide" Target="slide3.xml"/><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hyperlink" Target="mailto:abrodfuehrer@frontiercsd.org"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slide" Target="slide4.xml"/><Relationship Id="rId7" Type="http://schemas.openxmlformats.org/officeDocument/2006/relationships/image" Target="../media/image17.jp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hyperlink" Target="mailto:frice@frontiercsd.org" TargetMode="External"/></Relationships>
</file>

<file path=ppt/slides/_rels/slide6.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hyperlink" Target="https://drive.google.com/drive/u/0/my-drive"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6.jpg"/><Relationship Id="rId4" Type="http://schemas.openxmlformats.org/officeDocument/2006/relationships/image" Target="../media/image2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0"/>
        <p:cNvGrpSpPr/>
        <p:nvPr/>
      </p:nvGrpSpPr>
      <p:grpSpPr>
        <a:xfrm>
          <a:off x="0" y="0"/>
          <a:ext cx="0" cy="0"/>
          <a:chOff x="0" y="0"/>
          <a:chExt cx="0" cy="0"/>
        </a:xfrm>
      </p:grpSpPr>
      <p:pic>
        <p:nvPicPr>
          <p:cNvPr id="51" name="Google Shape;51;p12"/>
          <p:cNvPicPr preferRelativeResize="0"/>
          <p:nvPr/>
        </p:nvPicPr>
        <p:blipFill rotWithShape="1">
          <a:blip r:embed="rId3">
            <a:alphaModFix/>
          </a:blip>
          <a:srcRect b="7218"/>
          <a:stretch/>
        </p:blipFill>
        <p:spPr>
          <a:xfrm>
            <a:off x="4572000" y="2571750"/>
            <a:ext cx="4572000" cy="2571750"/>
          </a:xfrm>
          <a:prstGeom prst="rect">
            <a:avLst/>
          </a:prstGeom>
          <a:noFill/>
          <a:ln>
            <a:noFill/>
          </a:ln>
        </p:spPr>
      </p:pic>
      <p:pic>
        <p:nvPicPr>
          <p:cNvPr id="52" name="Google Shape;52;p12"/>
          <p:cNvPicPr preferRelativeResize="0"/>
          <p:nvPr/>
        </p:nvPicPr>
        <p:blipFill rotWithShape="1">
          <a:blip r:embed="rId3">
            <a:alphaModFix/>
          </a:blip>
          <a:srcRect b="7218"/>
          <a:stretch/>
        </p:blipFill>
        <p:spPr>
          <a:xfrm>
            <a:off x="0" y="2571750"/>
            <a:ext cx="4572000" cy="2571750"/>
          </a:xfrm>
          <a:prstGeom prst="rect">
            <a:avLst/>
          </a:prstGeom>
          <a:noFill/>
          <a:ln>
            <a:noFill/>
          </a:ln>
        </p:spPr>
      </p:pic>
      <p:pic>
        <p:nvPicPr>
          <p:cNvPr id="53" name="Google Shape;53;p12"/>
          <p:cNvPicPr preferRelativeResize="0"/>
          <p:nvPr/>
        </p:nvPicPr>
        <p:blipFill rotWithShape="1">
          <a:blip r:embed="rId3">
            <a:alphaModFix/>
          </a:blip>
          <a:srcRect b="7218"/>
          <a:stretch/>
        </p:blipFill>
        <p:spPr>
          <a:xfrm>
            <a:off x="4572000" y="0"/>
            <a:ext cx="4572000" cy="2571750"/>
          </a:xfrm>
          <a:prstGeom prst="rect">
            <a:avLst/>
          </a:prstGeom>
          <a:noFill/>
          <a:ln>
            <a:noFill/>
          </a:ln>
        </p:spPr>
      </p:pic>
      <p:pic>
        <p:nvPicPr>
          <p:cNvPr id="54" name="Google Shape;54;p12"/>
          <p:cNvPicPr preferRelativeResize="0"/>
          <p:nvPr/>
        </p:nvPicPr>
        <p:blipFill rotWithShape="1">
          <a:blip r:embed="rId3">
            <a:alphaModFix/>
          </a:blip>
          <a:srcRect b="7218"/>
          <a:stretch/>
        </p:blipFill>
        <p:spPr>
          <a:xfrm>
            <a:off x="0" y="0"/>
            <a:ext cx="4572000" cy="4940750"/>
          </a:xfrm>
          <a:prstGeom prst="rect">
            <a:avLst/>
          </a:prstGeom>
          <a:noFill/>
          <a:ln>
            <a:noFill/>
          </a:ln>
        </p:spPr>
      </p:pic>
      <p:sp>
        <p:nvSpPr>
          <p:cNvPr id="55" name="Google Shape;55;p12"/>
          <p:cNvSpPr txBox="1"/>
          <p:nvPr/>
        </p:nvSpPr>
        <p:spPr>
          <a:xfrm>
            <a:off x="971075" y="1163150"/>
            <a:ext cx="3318600" cy="398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 name="Google Shape;56;p12"/>
          <p:cNvSpPr txBox="1"/>
          <p:nvPr/>
        </p:nvSpPr>
        <p:spPr>
          <a:xfrm>
            <a:off x="544225" y="586925"/>
            <a:ext cx="7139100" cy="1035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 name="Google Shape;57;p12"/>
          <p:cNvSpPr txBox="1"/>
          <p:nvPr/>
        </p:nvSpPr>
        <p:spPr>
          <a:xfrm>
            <a:off x="832350" y="298775"/>
            <a:ext cx="7597800" cy="1035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 name="Google Shape;58;p12"/>
          <p:cNvSpPr txBox="1"/>
          <p:nvPr/>
        </p:nvSpPr>
        <p:spPr>
          <a:xfrm>
            <a:off x="757650" y="437525"/>
            <a:ext cx="6978900" cy="8217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sz="3300" b="0" i="0" u="none" strike="noStrike" cap="none">
                <a:solidFill>
                  <a:srgbClr val="FF0000"/>
                </a:solidFill>
                <a:latin typeface="Calibri"/>
                <a:ea typeface="Calibri"/>
                <a:cs typeface="Calibri"/>
                <a:sym typeface="Calibri"/>
              </a:rPr>
              <a:t>Welcome to Government, Economics, and Resource with Mrs. Brodfuehrer!</a:t>
            </a:r>
            <a:endParaRPr sz="3300" b="0" i="0" u="none" strike="noStrike" cap="none">
              <a:solidFill>
                <a:srgbClr val="FF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 name="Google Shape;59;p12"/>
          <p:cNvSpPr txBox="1"/>
          <p:nvPr/>
        </p:nvSpPr>
        <p:spPr>
          <a:xfrm>
            <a:off x="6189275" y="1835450"/>
            <a:ext cx="2315700" cy="31587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chemeClr val="dk1"/>
              </a:buClr>
              <a:buSzPts val="1100"/>
              <a:buFont typeface="Arial"/>
              <a:buNone/>
            </a:pPr>
            <a:r>
              <a:rPr lang="en" sz="2000" b="0" i="0" u="none" strike="noStrike" cap="none">
                <a:solidFill>
                  <a:schemeClr val="dk1"/>
                </a:solidFill>
                <a:latin typeface="Calibri"/>
                <a:ea typeface="Calibri"/>
                <a:cs typeface="Calibri"/>
                <a:sym typeface="Calibri"/>
              </a:rPr>
              <a:t>I teach with Mr. Rice. </a:t>
            </a:r>
            <a:endParaRPr sz="2000" b="0" i="0" u="none" strike="noStrike" cap="none">
              <a:solidFill>
                <a:schemeClr val="dk1"/>
              </a:solidFill>
              <a:latin typeface="Calibri"/>
              <a:ea typeface="Calibri"/>
              <a:cs typeface="Calibri"/>
              <a:sym typeface="Calibri"/>
            </a:endParaRPr>
          </a:p>
          <a:p>
            <a:pPr marL="0" marR="0" lvl="0" indent="0" algn="ctr" rtl="0">
              <a:lnSpc>
                <a:spcPct val="115000"/>
              </a:lnSpc>
              <a:spcBef>
                <a:spcPts val="0"/>
              </a:spcBef>
              <a:spcAft>
                <a:spcPts val="0"/>
              </a:spcAft>
              <a:buClr>
                <a:schemeClr val="dk1"/>
              </a:buClr>
              <a:buSzPts val="1100"/>
              <a:buFont typeface="Arial"/>
              <a:buNone/>
            </a:pPr>
            <a:r>
              <a:rPr lang="en" sz="2000" b="0" i="0" u="none" strike="noStrike" cap="none">
                <a:solidFill>
                  <a:schemeClr val="dk1"/>
                </a:solidFill>
                <a:latin typeface="Calibri"/>
                <a:ea typeface="Calibri"/>
                <a:cs typeface="Calibri"/>
                <a:sym typeface="Calibri"/>
              </a:rPr>
              <a:t>We look forward</a:t>
            </a:r>
            <a:endParaRPr sz="2000" b="0" i="0" u="none" strike="noStrike" cap="none">
              <a:solidFill>
                <a:schemeClr val="dk1"/>
              </a:solidFill>
              <a:latin typeface="Calibri"/>
              <a:ea typeface="Calibri"/>
              <a:cs typeface="Calibri"/>
              <a:sym typeface="Calibri"/>
            </a:endParaRPr>
          </a:p>
          <a:p>
            <a:pPr marL="0" marR="0" lvl="0" indent="0" algn="ctr" rtl="0">
              <a:lnSpc>
                <a:spcPct val="115000"/>
              </a:lnSpc>
              <a:spcBef>
                <a:spcPts val="0"/>
              </a:spcBef>
              <a:spcAft>
                <a:spcPts val="0"/>
              </a:spcAft>
              <a:buClr>
                <a:schemeClr val="dk1"/>
              </a:buClr>
              <a:buSzPts val="1100"/>
              <a:buFont typeface="Arial"/>
              <a:buNone/>
            </a:pPr>
            <a:r>
              <a:rPr lang="en" sz="2000" b="0" i="0" u="none" strike="noStrike" cap="none">
                <a:solidFill>
                  <a:schemeClr val="dk1"/>
                </a:solidFill>
                <a:latin typeface="Calibri"/>
                <a:ea typeface="Calibri"/>
                <a:cs typeface="Calibri"/>
                <a:sym typeface="Calibri"/>
              </a:rPr>
              <a:t>to teaching your kids.</a:t>
            </a:r>
            <a:endParaRPr sz="20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 name="Google Shape;60;p12"/>
          <p:cNvSpPr txBox="1"/>
          <p:nvPr/>
        </p:nvSpPr>
        <p:spPr>
          <a:xfrm>
            <a:off x="4908725" y="3083975"/>
            <a:ext cx="779100" cy="672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 name="Google Shape;61;p12"/>
          <p:cNvSpPr txBox="1"/>
          <p:nvPr/>
        </p:nvSpPr>
        <p:spPr>
          <a:xfrm rot="-1341974">
            <a:off x="6616203" y="3032936"/>
            <a:ext cx="672491" cy="501627"/>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600"/>
              <a:buFont typeface="Arial"/>
              <a:buNone/>
            </a:pPr>
            <a:r>
              <a:rPr lang="en" sz="2600" b="0" i="0" u="none" strike="noStrike" cap="none">
                <a:solidFill>
                  <a:srgbClr val="4A86E8"/>
                </a:solidFill>
                <a:latin typeface="Arial"/>
                <a:ea typeface="Arial"/>
                <a:cs typeface="Arial"/>
                <a:sym typeface="Arial"/>
              </a:rPr>
              <a:t> </a:t>
            </a:r>
            <a:endParaRPr sz="3300" b="0" i="0" u="none" strike="noStrike" cap="none">
              <a:solidFill>
                <a:srgbClr val="4A86E8"/>
              </a:solidFill>
              <a:latin typeface="Arial"/>
              <a:ea typeface="Arial"/>
              <a:cs typeface="Arial"/>
              <a:sym typeface="Arial"/>
            </a:endParaRPr>
          </a:p>
        </p:txBody>
      </p:sp>
      <p:pic>
        <p:nvPicPr>
          <p:cNvPr id="62" name="Google Shape;62;p12"/>
          <p:cNvPicPr preferRelativeResize="0"/>
          <p:nvPr/>
        </p:nvPicPr>
        <p:blipFill rotWithShape="1">
          <a:blip r:embed="rId4">
            <a:alphaModFix/>
          </a:blip>
          <a:srcRect/>
          <a:stretch/>
        </p:blipFill>
        <p:spPr>
          <a:xfrm>
            <a:off x="1104175" y="1771300"/>
            <a:ext cx="2363651" cy="328685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1"/>
          <p:cNvSpPr txBox="1"/>
          <p:nvPr/>
        </p:nvSpPr>
        <p:spPr>
          <a:xfrm>
            <a:off x="1416325" y="2708425"/>
            <a:ext cx="7156200" cy="834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 name="Google Shape;153;p21"/>
          <p:cNvSpPr txBox="1"/>
          <p:nvPr/>
        </p:nvSpPr>
        <p:spPr>
          <a:xfrm>
            <a:off x="1739350" y="138725"/>
            <a:ext cx="5391900" cy="46320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chemeClr val="dk1"/>
              </a:buClr>
              <a:buSzPts val="1100"/>
              <a:buFont typeface="Arial"/>
              <a:buNone/>
            </a:pPr>
            <a:r>
              <a:rPr lang="en" sz="1900" b="0" i="0" u="none" strike="noStrike" cap="none" dirty="0">
                <a:solidFill>
                  <a:srgbClr val="38761D"/>
                </a:solidFill>
                <a:latin typeface="Calibri"/>
                <a:ea typeface="Calibri"/>
                <a:cs typeface="Calibri"/>
                <a:sym typeface="Calibri"/>
              </a:rPr>
              <a:t>2020 Classroom Rules &amp; Expectations</a:t>
            </a:r>
            <a:endParaRPr sz="1000" b="0" i="0" u="none" strike="noStrike" cap="none" dirty="0">
              <a:solidFill>
                <a:schemeClr val="dk1"/>
              </a:solidFill>
              <a:latin typeface="Calibri"/>
              <a:ea typeface="Calibri"/>
              <a:cs typeface="Calibri"/>
              <a:sym typeface="Calibri"/>
            </a:endParaRPr>
          </a:p>
          <a:p>
            <a:pPr marL="285750" marR="0" lvl="0" indent="-285750" algn="l" rtl="0">
              <a:lnSpc>
                <a:spcPct val="115000"/>
              </a:lnSpc>
              <a:spcBef>
                <a:spcPts val="0"/>
              </a:spcBef>
              <a:spcAft>
                <a:spcPts val="0"/>
              </a:spcAft>
              <a:buClr>
                <a:schemeClr val="dk1"/>
              </a:buClr>
              <a:buSzPts val="1100"/>
              <a:buFont typeface="Arial"/>
              <a:buChar char="•"/>
            </a:pPr>
            <a:r>
              <a:rPr lang="en" sz="1200" b="1" i="0" u="none" strike="noStrike" cap="none" dirty="0">
                <a:solidFill>
                  <a:schemeClr val="dk1"/>
                </a:solidFill>
                <a:latin typeface="Calibri"/>
                <a:ea typeface="Calibri"/>
                <a:cs typeface="Calibri"/>
                <a:sym typeface="Calibri"/>
              </a:rPr>
              <a:t>Economics </a:t>
            </a:r>
            <a:r>
              <a:rPr lang="en" sz="1200" b="0" i="0" u="none" strike="noStrike" cap="none" dirty="0">
                <a:solidFill>
                  <a:schemeClr val="dk1"/>
                </a:solidFill>
                <a:latin typeface="Calibri"/>
                <a:ea typeface="Calibri"/>
                <a:cs typeface="Calibri"/>
                <a:sym typeface="Calibri"/>
              </a:rPr>
              <a:t>is live stream and Cohort A </a:t>
            </a:r>
            <a:r>
              <a:rPr lang="en" sz="1200" b="1" i="0" u="none" strike="noStrike" cap="none" dirty="0">
                <a:solidFill>
                  <a:schemeClr val="dk1"/>
                </a:solidFill>
                <a:latin typeface="Calibri"/>
                <a:ea typeface="Calibri"/>
                <a:cs typeface="Calibri"/>
                <a:sym typeface="Calibri"/>
              </a:rPr>
              <a:t>and</a:t>
            </a:r>
            <a:r>
              <a:rPr lang="en" sz="1200" b="0" i="0" u="none" strike="noStrike" cap="none" dirty="0">
                <a:solidFill>
                  <a:schemeClr val="dk1"/>
                </a:solidFill>
                <a:latin typeface="Calibri"/>
                <a:ea typeface="Calibri"/>
                <a:cs typeface="Calibri"/>
                <a:sym typeface="Calibri"/>
              </a:rPr>
              <a:t> B must be live with us during the assigned class period.  </a:t>
            </a:r>
            <a:r>
              <a:rPr lang="en" sz="1200" b="1" i="0" u="none" strike="noStrike" cap="none" dirty="0">
                <a:solidFill>
                  <a:schemeClr val="dk1"/>
                </a:solidFill>
                <a:latin typeface="Calibri"/>
                <a:ea typeface="Calibri"/>
                <a:cs typeface="Calibri"/>
                <a:sym typeface="Calibri"/>
              </a:rPr>
              <a:t>All Virtual </a:t>
            </a:r>
            <a:r>
              <a:rPr lang="en" sz="1200" b="0" i="0" u="none" strike="noStrike" cap="none" dirty="0">
                <a:solidFill>
                  <a:schemeClr val="dk1"/>
                </a:solidFill>
                <a:latin typeface="Calibri"/>
                <a:ea typeface="Calibri"/>
                <a:cs typeface="Calibri"/>
                <a:sym typeface="Calibri"/>
              </a:rPr>
              <a:t>have been assigned to Mrs. Schober.</a:t>
            </a:r>
            <a:endParaRPr dirty="0"/>
          </a:p>
          <a:p>
            <a:pPr marL="0" marR="0" lvl="0" indent="0" algn="l" rtl="0">
              <a:lnSpc>
                <a:spcPct val="115000"/>
              </a:lnSpc>
              <a:spcBef>
                <a:spcPts val="0"/>
              </a:spcBef>
              <a:spcAft>
                <a:spcPts val="0"/>
              </a:spcAft>
              <a:buNone/>
            </a:pPr>
            <a:endParaRPr sz="1200" b="0" i="0" u="none" strike="noStrike" cap="none" dirty="0">
              <a:solidFill>
                <a:schemeClr val="dk1"/>
              </a:solidFill>
              <a:latin typeface="Calibri"/>
              <a:ea typeface="Calibri"/>
              <a:cs typeface="Calibri"/>
              <a:sym typeface="Calibri"/>
            </a:endParaRPr>
          </a:p>
          <a:p>
            <a:pPr marL="285750" marR="0" lvl="0" indent="-285750" algn="l" rtl="0">
              <a:lnSpc>
                <a:spcPct val="115000"/>
              </a:lnSpc>
              <a:spcBef>
                <a:spcPts val="0"/>
              </a:spcBef>
              <a:spcAft>
                <a:spcPts val="0"/>
              </a:spcAft>
              <a:buClr>
                <a:schemeClr val="dk1"/>
              </a:buClr>
              <a:buSzPts val="1100"/>
              <a:buFont typeface="Arial"/>
              <a:buChar char="•"/>
            </a:pPr>
            <a:r>
              <a:rPr lang="en" sz="1200" b="1" i="0" u="none" strike="noStrike" cap="none" dirty="0">
                <a:solidFill>
                  <a:schemeClr val="dk1"/>
                </a:solidFill>
                <a:latin typeface="Calibri"/>
                <a:ea typeface="Calibri"/>
                <a:cs typeface="Calibri"/>
                <a:sym typeface="Calibri"/>
              </a:rPr>
              <a:t>Government </a:t>
            </a:r>
            <a:r>
              <a:rPr lang="en" sz="1200" i="0" u="none" strike="noStrike" cap="none" dirty="0">
                <a:solidFill>
                  <a:schemeClr val="dk1"/>
                </a:solidFill>
                <a:latin typeface="Calibri"/>
                <a:ea typeface="Calibri"/>
                <a:cs typeface="Calibri"/>
                <a:sym typeface="Calibri"/>
              </a:rPr>
              <a:t>work is prepared for the week to allow students to pace themselves and it is due each Sunday by noon.  Any specific due dates will be </a:t>
            </a:r>
            <a:r>
              <a:rPr lang="en" sz="1200" i="0" u="none" strike="noStrike" cap="none" dirty="0" err="1">
                <a:solidFill>
                  <a:schemeClr val="dk1"/>
                </a:solidFill>
                <a:latin typeface="Calibri"/>
                <a:ea typeface="Calibri"/>
                <a:cs typeface="Calibri"/>
                <a:sym typeface="Calibri"/>
              </a:rPr>
              <a:t>annou</a:t>
            </a:r>
            <a:r>
              <a:rPr lang="en-US" sz="1200" i="0" u="none" strike="noStrike" cap="none" dirty="0">
                <a:solidFill>
                  <a:schemeClr val="dk1"/>
                </a:solidFill>
                <a:latin typeface="Calibri"/>
                <a:ea typeface="Calibri"/>
                <a:cs typeface="Calibri"/>
                <a:sym typeface="Calibri"/>
              </a:rPr>
              <a:t>n</a:t>
            </a:r>
            <a:r>
              <a:rPr lang="en" sz="1200" i="0" u="none" strike="noStrike" cap="none" dirty="0" err="1">
                <a:solidFill>
                  <a:schemeClr val="dk1"/>
                </a:solidFill>
                <a:latin typeface="Calibri"/>
                <a:ea typeface="Calibri"/>
                <a:cs typeface="Calibri"/>
                <a:sym typeface="Calibri"/>
              </a:rPr>
              <a:t>ced</a:t>
            </a:r>
            <a:r>
              <a:rPr lang="en" sz="1200" i="0" u="none" strike="noStrike" cap="none" dirty="0">
                <a:solidFill>
                  <a:schemeClr val="dk1"/>
                </a:solidFill>
                <a:latin typeface="Calibri"/>
                <a:ea typeface="Calibri"/>
                <a:cs typeface="Calibri"/>
                <a:sym typeface="Calibri"/>
              </a:rPr>
              <a:t> </a:t>
            </a:r>
            <a:r>
              <a:rPr lang="en" sz="1200" dirty="0">
                <a:solidFill>
                  <a:schemeClr val="dk1"/>
                </a:solidFill>
                <a:latin typeface="Calibri"/>
                <a:ea typeface="Calibri"/>
                <a:cs typeface="Calibri"/>
                <a:sym typeface="Calibri"/>
              </a:rPr>
              <a:t>in class and on GC with plenty of time to prepare.</a:t>
            </a:r>
            <a:endParaRPr lang="en" dirty="0">
              <a:ea typeface="Calibri"/>
            </a:endParaRPr>
          </a:p>
          <a:p>
            <a:pPr marL="285750" marR="0" lvl="0" indent="-285750" algn="l" rtl="0">
              <a:lnSpc>
                <a:spcPct val="115000"/>
              </a:lnSpc>
              <a:spcBef>
                <a:spcPts val="0"/>
              </a:spcBef>
              <a:spcAft>
                <a:spcPts val="0"/>
              </a:spcAft>
              <a:buClr>
                <a:schemeClr val="dk1"/>
              </a:buClr>
              <a:buSzPts val="1100"/>
              <a:buFont typeface="Arial"/>
              <a:buChar char="•"/>
            </a:pPr>
            <a:endParaRPr sz="1200" b="0" i="0" u="none" strike="noStrike" cap="none" dirty="0">
              <a:solidFill>
                <a:schemeClr val="dk1"/>
              </a:solidFill>
              <a:latin typeface="Calibri"/>
              <a:ea typeface="Calibri"/>
              <a:cs typeface="Calibri"/>
              <a:sym typeface="Calibri"/>
            </a:endParaRPr>
          </a:p>
          <a:p>
            <a:pPr marL="285750" marR="0" lvl="0" indent="-285750" algn="l" rtl="0">
              <a:lnSpc>
                <a:spcPct val="115000"/>
              </a:lnSpc>
              <a:spcBef>
                <a:spcPts val="0"/>
              </a:spcBef>
              <a:spcAft>
                <a:spcPts val="0"/>
              </a:spcAft>
              <a:buClr>
                <a:schemeClr val="dk1"/>
              </a:buClr>
              <a:buSzPts val="1100"/>
              <a:buFont typeface="Arial"/>
              <a:buChar char="•"/>
            </a:pPr>
            <a:r>
              <a:rPr lang="en" sz="1200" b="1" i="0" u="none" strike="noStrike" cap="none" dirty="0">
                <a:solidFill>
                  <a:schemeClr val="dk1"/>
                </a:solidFill>
                <a:latin typeface="Calibri"/>
                <a:ea typeface="Calibri"/>
                <a:cs typeface="Calibri"/>
                <a:sym typeface="Calibri"/>
              </a:rPr>
              <a:t>ALL</a:t>
            </a:r>
            <a:r>
              <a:rPr lang="en" sz="1200" b="0" i="0" u="none" strike="noStrike" cap="none" dirty="0">
                <a:solidFill>
                  <a:schemeClr val="dk1"/>
                </a:solidFill>
                <a:latin typeface="Calibri"/>
                <a:ea typeface="Calibri"/>
                <a:cs typeface="Calibri"/>
                <a:sym typeface="Calibri"/>
              </a:rPr>
              <a:t> students much check in on WEDNESDAY by noon through classroom.</a:t>
            </a:r>
            <a:endParaRPr dirty="0"/>
          </a:p>
          <a:p>
            <a:pPr marL="0" marR="0" lvl="0" indent="0" algn="l" rtl="0">
              <a:lnSpc>
                <a:spcPct val="115000"/>
              </a:lnSpc>
              <a:spcBef>
                <a:spcPts val="0"/>
              </a:spcBef>
              <a:spcAft>
                <a:spcPts val="0"/>
              </a:spcAft>
              <a:buNone/>
            </a:pPr>
            <a:endParaRPr sz="1200" b="0" i="0" u="none" strike="noStrike" cap="none" dirty="0">
              <a:solidFill>
                <a:schemeClr val="dk1"/>
              </a:solidFill>
              <a:latin typeface="Calibri"/>
              <a:ea typeface="Calibri"/>
              <a:cs typeface="Calibri"/>
              <a:sym typeface="Calibri"/>
            </a:endParaRPr>
          </a:p>
          <a:p>
            <a:pPr marL="285750" marR="0" lvl="0" indent="-285750" algn="l" rtl="0">
              <a:lnSpc>
                <a:spcPct val="115000"/>
              </a:lnSpc>
              <a:spcBef>
                <a:spcPts val="0"/>
              </a:spcBef>
              <a:spcAft>
                <a:spcPts val="0"/>
              </a:spcAft>
              <a:buClr>
                <a:schemeClr val="dk1"/>
              </a:buClr>
              <a:buSzPts val="1100"/>
              <a:buFont typeface="Arial"/>
              <a:buChar char="•"/>
            </a:pPr>
            <a:r>
              <a:rPr lang="en" sz="1200" b="1" i="0" u="none" strike="noStrike" cap="none" dirty="0">
                <a:solidFill>
                  <a:schemeClr val="dk1"/>
                </a:solidFill>
                <a:latin typeface="Calibri"/>
                <a:ea typeface="Calibri"/>
                <a:cs typeface="Calibri"/>
                <a:sym typeface="Calibri"/>
              </a:rPr>
              <a:t>Resource Room </a:t>
            </a:r>
            <a:r>
              <a:rPr lang="en" sz="1200" b="0" i="0" u="none" strike="noStrike" cap="none" dirty="0">
                <a:solidFill>
                  <a:schemeClr val="dk1"/>
                </a:solidFill>
                <a:latin typeface="Calibri"/>
                <a:ea typeface="Calibri"/>
                <a:cs typeface="Calibri"/>
                <a:sym typeface="Calibri"/>
              </a:rPr>
              <a:t>students check in </a:t>
            </a:r>
            <a:r>
              <a:rPr lang="en" sz="1200" b="1" i="0" u="none" strike="noStrike" cap="none" dirty="0">
                <a:solidFill>
                  <a:schemeClr val="dk1"/>
                </a:solidFill>
                <a:latin typeface="Calibri"/>
                <a:ea typeface="Calibri"/>
                <a:cs typeface="Calibri"/>
                <a:sym typeface="Calibri"/>
              </a:rPr>
              <a:t>DAILY</a:t>
            </a:r>
            <a:r>
              <a:rPr lang="en" sz="1200" b="0" i="0" u="none" strike="noStrike" cap="none" dirty="0">
                <a:solidFill>
                  <a:schemeClr val="dk1"/>
                </a:solidFill>
                <a:latin typeface="Calibri"/>
                <a:ea typeface="Calibri"/>
                <a:cs typeface="Calibri"/>
                <a:sym typeface="Calibri"/>
              </a:rPr>
              <a:t> through classroom by noon.</a:t>
            </a:r>
            <a:endParaRPr dirty="0"/>
          </a:p>
          <a:p>
            <a:pPr marL="0" marR="0" lvl="0" indent="0" algn="l" rtl="0">
              <a:lnSpc>
                <a:spcPct val="115000"/>
              </a:lnSpc>
              <a:spcBef>
                <a:spcPts val="0"/>
              </a:spcBef>
              <a:spcAft>
                <a:spcPts val="0"/>
              </a:spcAft>
              <a:buClr>
                <a:schemeClr val="dk1"/>
              </a:buClr>
              <a:buSzPts val="1100"/>
              <a:buFont typeface="Arial"/>
              <a:buNone/>
            </a:pPr>
            <a:r>
              <a:rPr lang="en" sz="1200" b="0" i="0" u="none" strike="noStrike" cap="none" dirty="0">
                <a:solidFill>
                  <a:schemeClr val="dk1"/>
                </a:solidFill>
                <a:latin typeface="Calibri"/>
                <a:ea typeface="Calibri"/>
                <a:cs typeface="Calibri"/>
                <a:sym typeface="Calibri"/>
              </a:rPr>
              <a:t> </a:t>
            </a:r>
            <a:endParaRPr sz="1200" b="0" i="0" u="none" strike="noStrike" cap="none" dirty="0">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1100"/>
              <a:buFont typeface="Arial"/>
              <a:buNone/>
            </a:pPr>
            <a:r>
              <a:rPr lang="en" sz="1200" b="0" i="0" u="none" strike="noStrike" cap="none" dirty="0">
                <a:solidFill>
                  <a:schemeClr val="dk1"/>
                </a:solidFill>
                <a:latin typeface="Calibri"/>
                <a:ea typeface="Calibri"/>
                <a:cs typeface="Calibri"/>
                <a:sym typeface="Calibri"/>
              </a:rPr>
              <a:t>*No food or drinks in the classroom. No exceptions.</a:t>
            </a:r>
            <a:endParaRPr sz="1200" b="0" i="0" u="none" strike="noStrike" cap="none" dirty="0">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1100"/>
              <a:buFont typeface="Arial"/>
              <a:buNone/>
            </a:pPr>
            <a:r>
              <a:rPr lang="en" sz="1200" b="0" i="0" u="none" strike="noStrike" cap="none" dirty="0">
                <a:solidFill>
                  <a:schemeClr val="dk1"/>
                </a:solidFill>
                <a:latin typeface="Calibri"/>
                <a:ea typeface="Calibri"/>
                <a:cs typeface="Calibri"/>
                <a:sym typeface="Calibri"/>
              </a:rPr>
              <a:t> </a:t>
            </a:r>
            <a:endParaRPr sz="1200" b="0" i="0" u="none" strike="noStrike" cap="none" dirty="0">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1100"/>
              <a:buFont typeface="Arial"/>
              <a:buNone/>
            </a:pPr>
            <a:r>
              <a:rPr lang="en" sz="1200" b="0" i="0" u="none" strike="noStrike" cap="none" dirty="0">
                <a:solidFill>
                  <a:schemeClr val="dk1"/>
                </a:solidFill>
                <a:latin typeface="Calibri"/>
                <a:ea typeface="Calibri"/>
                <a:cs typeface="Calibri"/>
                <a:sym typeface="Calibri"/>
              </a:rPr>
              <a:t>*No bathroom breaks unless it is an emergency. You will be escorted by a hall monitor. Use the 10- minute passing time.</a:t>
            </a:r>
            <a:endParaRPr sz="1200" b="0" i="0" u="none" strike="noStrike" cap="none" dirty="0">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1100"/>
              <a:buFont typeface="Arial"/>
              <a:buNone/>
            </a:pPr>
            <a:r>
              <a:rPr lang="en" sz="1200" b="0" i="0" u="none" strike="noStrike" cap="none" dirty="0">
                <a:solidFill>
                  <a:schemeClr val="dk1"/>
                </a:solidFill>
                <a:latin typeface="Calibri"/>
                <a:ea typeface="Calibri"/>
                <a:cs typeface="Calibri"/>
                <a:sym typeface="Calibri"/>
              </a:rPr>
              <a:t> </a:t>
            </a:r>
            <a:endParaRPr sz="1200" b="0" i="0" u="none" strike="noStrike" cap="none" dirty="0">
              <a:solidFill>
                <a:schemeClr val="dk1"/>
              </a:solidFill>
              <a:latin typeface="Calibri"/>
              <a:ea typeface="Calibri"/>
              <a:cs typeface="Calibri"/>
              <a:sym typeface="Calibri"/>
            </a:endParaRPr>
          </a:p>
          <a:p>
            <a:pPr marL="0" marR="0" lvl="0" indent="0" algn="l" rtl="0">
              <a:lnSpc>
                <a:spcPct val="115000"/>
              </a:lnSpc>
              <a:spcBef>
                <a:spcPts val="0"/>
              </a:spcBef>
              <a:spcAft>
                <a:spcPts val="0"/>
              </a:spcAft>
              <a:buNone/>
            </a:pPr>
            <a:r>
              <a:rPr lang="en" sz="1200" b="0" i="0" u="none" strike="noStrike" cap="none" dirty="0">
                <a:solidFill>
                  <a:schemeClr val="dk1"/>
                </a:solidFill>
                <a:latin typeface="Calibri"/>
                <a:ea typeface="Calibri"/>
                <a:cs typeface="Calibri"/>
                <a:sym typeface="Calibri"/>
              </a:rPr>
              <a:t>* No phone use unless we invite you to use it, which we will do often. If we are not using them, please place your phone in your backpack or under your desk.</a:t>
            </a:r>
            <a:endParaRPr dirty="0"/>
          </a:p>
          <a:p>
            <a:pPr marL="0" marR="0" lvl="0" indent="0" algn="ctr" rtl="0">
              <a:lnSpc>
                <a:spcPct val="115000"/>
              </a:lnSpc>
              <a:spcBef>
                <a:spcPts val="0"/>
              </a:spcBef>
              <a:spcAft>
                <a:spcPts val="0"/>
              </a:spcAft>
              <a:buClr>
                <a:schemeClr val="dk1"/>
              </a:buClr>
              <a:buSzPts val="1100"/>
              <a:buFont typeface="Arial"/>
              <a:buNone/>
            </a:pPr>
            <a:r>
              <a:rPr lang="en" sz="1200" b="0" i="0" u="none" strike="noStrike" cap="none" dirty="0">
                <a:solidFill>
                  <a:schemeClr val="dk1"/>
                </a:solidFill>
                <a:latin typeface="Calibri"/>
                <a:ea typeface="Calibri"/>
                <a:cs typeface="Calibri"/>
                <a:sym typeface="Calibri"/>
              </a:rPr>
              <a:t> </a:t>
            </a:r>
            <a:endParaRPr sz="1200" b="0" i="0" u="none" strike="noStrike" cap="none" dirty="0">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1100"/>
              <a:buFont typeface="Arial"/>
              <a:buNone/>
            </a:pPr>
            <a:r>
              <a:rPr lang="en" sz="1200" b="0" i="0" u="none" strike="noStrike" cap="none" dirty="0">
                <a:solidFill>
                  <a:schemeClr val="dk1"/>
                </a:solidFill>
                <a:latin typeface="Calibri"/>
                <a:ea typeface="Calibri"/>
                <a:cs typeface="Calibri"/>
                <a:sym typeface="Calibri"/>
              </a:rPr>
              <a:t>*You must check your google classroom </a:t>
            </a:r>
            <a:r>
              <a:rPr lang="en" sz="1200" b="1" i="0" u="sng" strike="noStrike" cap="none" dirty="0">
                <a:solidFill>
                  <a:srgbClr val="FF0000"/>
                </a:solidFill>
                <a:latin typeface="Calibri"/>
                <a:ea typeface="Calibri"/>
                <a:cs typeface="Calibri"/>
                <a:sym typeface="Calibri"/>
              </a:rPr>
              <a:t>daily </a:t>
            </a:r>
            <a:r>
              <a:rPr lang="en" sz="1200" b="0" i="0" u="none" strike="noStrike" cap="none" dirty="0">
                <a:solidFill>
                  <a:schemeClr val="dk1"/>
                </a:solidFill>
                <a:latin typeface="Calibri"/>
                <a:ea typeface="Calibri"/>
                <a:cs typeface="Calibri"/>
                <a:sym typeface="Calibri"/>
              </a:rPr>
              <a:t>regardless if you are in class or home.  </a:t>
            </a:r>
            <a:endParaRPr dirty="0"/>
          </a:p>
          <a:p>
            <a:pPr marL="0" marR="0" lvl="0" indent="0" algn="l" rtl="0">
              <a:lnSpc>
                <a:spcPct val="115000"/>
              </a:lnSpc>
              <a:spcBef>
                <a:spcPts val="0"/>
              </a:spcBef>
              <a:spcAft>
                <a:spcPts val="0"/>
              </a:spcAft>
              <a:buClr>
                <a:schemeClr val="dk1"/>
              </a:buClr>
              <a:buSzPts val="1100"/>
              <a:buFont typeface="Arial"/>
              <a:buNone/>
            </a:pPr>
            <a:endParaRPr sz="600" b="0" i="0" u="none" strike="noStrike" cap="none" dirty="0">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1100"/>
              <a:buFont typeface="Arial"/>
              <a:buNone/>
            </a:pPr>
            <a:endParaRPr sz="600" b="0" i="0" u="none" strike="noStrike" cap="none" dirty="0">
              <a:solidFill>
                <a:srgbClr val="000000"/>
              </a:solidFill>
              <a:latin typeface="Arial"/>
              <a:ea typeface="Arial"/>
              <a:cs typeface="Arial"/>
              <a:sym typeface="Arial"/>
            </a:endParaRPr>
          </a:p>
        </p:txBody>
      </p:sp>
      <p:pic>
        <p:nvPicPr>
          <p:cNvPr id="154" name="Google Shape;154;p21"/>
          <p:cNvPicPr preferRelativeResize="0"/>
          <p:nvPr/>
        </p:nvPicPr>
        <p:blipFill rotWithShape="1">
          <a:blip r:embed="rId3">
            <a:alphaModFix/>
          </a:blip>
          <a:srcRect/>
          <a:stretch/>
        </p:blipFill>
        <p:spPr>
          <a:xfrm>
            <a:off x="6917925" y="287975"/>
            <a:ext cx="2113024" cy="2113025"/>
          </a:xfrm>
          <a:prstGeom prst="rect">
            <a:avLst/>
          </a:prstGeom>
          <a:noFill/>
          <a:ln>
            <a:noFill/>
          </a:ln>
        </p:spPr>
      </p:pic>
      <p:pic>
        <p:nvPicPr>
          <p:cNvPr id="155" name="Google Shape;155;p21"/>
          <p:cNvPicPr preferRelativeResize="0"/>
          <p:nvPr/>
        </p:nvPicPr>
        <p:blipFill rotWithShape="1">
          <a:blip r:embed="rId4">
            <a:alphaModFix/>
          </a:blip>
          <a:srcRect/>
          <a:stretch/>
        </p:blipFill>
        <p:spPr>
          <a:xfrm>
            <a:off x="31400" y="3435550"/>
            <a:ext cx="1707950" cy="17079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9EAE7"/>
        </a:solidFill>
        <a:effectLst/>
      </p:bgPr>
    </p:bg>
    <p:spTree>
      <p:nvGrpSpPr>
        <p:cNvPr id="1" name="Shape 66"/>
        <p:cNvGrpSpPr/>
        <p:nvPr/>
      </p:nvGrpSpPr>
      <p:grpSpPr>
        <a:xfrm>
          <a:off x="0" y="0"/>
          <a:ext cx="0" cy="0"/>
          <a:chOff x="0" y="0"/>
          <a:chExt cx="0" cy="0"/>
        </a:xfrm>
      </p:grpSpPr>
      <p:sp>
        <p:nvSpPr>
          <p:cNvPr id="67" name="Google Shape;67;p13">
            <a:hlinkClick r:id="rId3" action="ppaction://hlinksldjump"/>
          </p:cNvPr>
          <p:cNvSpPr txBox="1"/>
          <p:nvPr/>
        </p:nvSpPr>
        <p:spPr>
          <a:xfrm>
            <a:off x="-15696" y="-61507"/>
            <a:ext cx="9144000" cy="5143500"/>
          </a:xfrm>
          <a:prstGeom prst="rect">
            <a:avLst/>
          </a:prstGeom>
          <a:solidFill>
            <a:srgbClr val="F9D4ED"/>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 name="Google Shape;68;p13">
            <a:hlinkClick r:id="rId4" action="ppaction://hlinksldjump"/>
          </p:cNvPr>
          <p:cNvSpPr txBox="1"/>
          <p:nvPr/>
        </p:nvSpPr>
        <p:spPr>
          <a:xfrm>
            <a:off x="161211" y="170524"/>
            <a:ext cx="1883700" cy="643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500"/>
              <a:buFont typeface="Arial"/>
              <a:buNone/>
            </a:pPr>
            <a:r>
              <a:rPr lang="en" sz="1500" b="1" i="0" u="none" strike="noStrike" cap="none">
                <a:solidFill>
                  <a:schemeClr val="hlink"/>
                </a:solidFill>
                <a:uFill>
                  <a:noFill/>
                </a:uFill>
                <a:latin typeface="Righteous"/>
                <a:ea typeface="Righteous"/>
                <a:cs typeface="Righteous"/>
                <a:sym typeface="Righteous"/>
                <a:hlinkClick r:id="rId4" action="ppaction://hlinksldjump"/>
              </a:rPr>
              <a:t>Stay </a:t>
            </a:r>
            <a:endParaRPr sz="1500" b="1" i="0" u="none" strike="noStrike" cap="none">
              <a:solidFill>
                <a:schemeClr val="dk1"/>
              </a:solidFill>
              <a:latin typeface="Righteous"/>
              <a:ea typeface="Righteous"/>
              <a:cs typeface="Righteous"/>
              <a:sym typeface="Righteous"/>
            </a:endParaRPr>
          </a:p>
          <a:p>
            <a:pPr marL="0" marR="0" lvl="0" indent="0" algn="ctr" rtl="0">
              <a:lnSpc>
                <a:spcPct val="100000"/>
              </a:lnSpc>
              <a:spcBef>
                <a:spcPts val="0"/>
              </a:spcBef>
              <a:spcAft>
                <a:spcPts val="0"/>
              </a:spcAft>
              <a:buClr>
                <a:srgbClr val="000000"/>
              </a:buClr>
              <a:buSzPts val="1500"/>
              <a:buFont typeface="Arial"/>
              <a:buNone/>
            </a:pPr>
            <a:r>
              <a:rPr lang="en" sz="1500" b="1" i="0" u="none" strike="noStrike" cap="none">
                <a:solidFill>
                  <a:schemeClr val="hlink"/>
                </a:solidFill>
                <a:uFill>
                  <a:noFill/>
                </a:uFill>
                <a:latin typeface="Righteous"/>
                <a:ea typeface="Righteous"/>
                <a:cs typeface="Righteous"/>
                <a:sym typeface="Righteous"/>
                <a:hlinkClick r:id="rId4" action="ppaction://hlinksldjump"/>
              </a:rPr>
              <a:t>Connected</a:t>
            </a:r>
            <a:endParaRPr sz="1500" b="1" i="0" u="none" strike="noStrike" cap="none">
              <a:solidFill>
                <a:schemeClr val="dk1"/>
              </a:solidFill>
              <a:latin typeface="Righteous"/>
              <a:ea typeface="Righteous"/>
              <a:cs typeface="Righteous"/>
              <a:sym typeface="Righteous"/>
            </a:endParaRPr>
          </a:p>
        </p:txBody>
      </p:sp>
      <p:sp>
        <p:nvSpPr>
          <p:cNvPr id="69" name="Google Shape;69;p13">
            <a:hlinkClick r:id="rId5" action="ppaction://hlinksldjump"/>
          </p:cNvPr>
          <p:cNvSpPr txBox="1"/>
          <p:nvPr/>
        </p:nvSpPr>
        <p:spPr>
          <a:xfrm rot="-547">
            <a:off x="7369968" y="3643185"/>
            <a:ext cx="1883700" cy="39006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500"/>
              <a:buFont typeface="Arial"/>
              <a:buNone/>
            </a:pPr>
            <a:r>
              <a:rPr lang="en" sz="1500" b="1" i="0" u="none" strike="noStrike" cap="none">
                <a:solidFill>
                  <a:srgbClr val="000000"/>
                </a:solidFill>
                <a:latin typeface="Righteous"/>
                <a:ea typeface="Righteous"/>
                <a:cs typeface="Righteous"/>
                <a:sym typeface="Righteous"/>
              </a:rPr>
              <a:t>Our Bell Schedule</a:t>
            </a:r>
            <a:endParaRPr sz="1500" b="1" i="0" u="none" strike="noStrike" cap="none">
              <a:solidFill>
                <a:srgbClr val="000000"/>
              </a:solidFill>
              <a:latin typeface="Righteous"/>
              <a:ea typeface="Righteous"/>
              <a:cs typeface="Righteous"/>
              <a:sym typeface="Righteous"/>
            </a:endParaRPr>
          </a:p>
        </p:txBody>
      </p:sp>
      <p:sp>
        <p:nvSpPr>
          <p:cNvPr id="70" name="Google Shape;70;p13">
            <a:hlinkClick r:id="rId6" action="ppaction://hlinksldjump"/>
          </p:cNvPr>
          <p:cNvSpPr txBox="1"/>
          <p:nvPr/>
        </p:nvSpPr>
        <p:spPr>
          <a:xfrm>
            <a:off x="6253975" y="153520"/>
            <a:ext cx="1883700" cy="332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500"/>
              <a:buFont typeface="Arial"/>
              <a:buNone/>
            </a:pPr>
            <a:r>
              <a:rPr lang="en" sz="1500" b="1" i="0" u="none" strike="noStrike" cap="none">
                <a:solidFill>
                  <a:srgbClr val="000000"/>
                </a:solidFill>
                <a:latin typeface="Righteous"/>
                <a:ea typeface="Righteous"/>
                <a:cs typeface="Righteous"/>
                <a:sym typeface="Righteous"/>
              </a:rPr>
              <a:t>Syllabus</a:t>
            </a:r>
            <a:endParaRPr sz="1500" b="1" i="0" u="none" strike="noStrike" cap="none">
              <a:solidFill>
                <a:srgbClr val="000000"/>
              </a:solidFill>
              <a:latin typeface="Righteous"/>
              <a:ea typeface="Righteous"/>
              <a:cs typeface="Righteous"/>
              <a:sym typeface="Righteous"/>
            </a:endParaRPr>
          </a:p>
        </p:txBody>
      </p:sp>
      <p:sp>
        <p:nvSpPr>
          <p:cNvPr id="71" name="Google Shape;71;p13">
            <a:hlinkClick r:id="rId7" action="ppaction://hlinksldjump"/>
          </p:cNvPr>
          <p:cNvSpPr txBox="1"/>
          <p:nvPr/>
        </p:nvSpPr>
        <p:spPr>
          <a:xfrm rot="-1095">
            <a:off x="3418169" y="2549623"/>
            <a:ext cx="1883400" cy="393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500"/>
              <a:buFont typeface="Arial"/>
              <a:buNone/>
            </a:pPr>
            <a:r>
              <a:rPr lang="en" sz="1500" b="1" i="0" u="none" strike="noStrike" cap="none">
                <a:solidFill>
                  <a:schemeClr val="hlink"/>
                </a:solidFill>
                <a:uFill>
                  <a:noFill/>
                </a:uFill>
                <a:latin typeface="Righteous"/>
                <a:ea typeface="Righteous"/>
                <a:cs typeface="Righteous"/>
                <a:sym typeface="Righteous"/>
                <a:hlinkClick r:id="rId7" action="ppaction://hlinksldjump"/>
              </a:rPr>
              <a:t>COVID 19 </a:t>
            </a:r>
            <a:r>
              <a:rPr lang="en" sz="1500" b="1" i="0" u="none" strike="noStrike" cap="none">
                <a:solidFill>
                  <a:schemeClr val="dk1"/>
                </a:solidFill>
                <a:latin typeface="Righteous"/>
                <a:ea typeface="Righteous"/>
                <a:cs typeface="Righteous"/>
                <a:sym typeface="Righteous"/>
              </a:rPr>
              <a:t>Information</a:t>
            </a:r>
            <a:endParaRPr sz="1500" b="1" i="0" u="none" strike="noStrike" cap="none">
              <a:solidFill>
                <a:schemeClr val="dk1"/>
              </a:solidFill>
              <a:latin typeface="Righteous"/>
              <a:ea typeface="Righteous"/>
              <a:cs typeface="Righteous"/>
              <a:sym typeface="Righteous"/>
            </a:endParaRPr>
          </a:p>
        </p:txBody>
      </p:sp>
      <p:pic>
        <p:nvPicPr>
          <p:cNvPr id="72" name="Google Shape;72;p13">
            <a:hlinkClick r:id="rId8" action="ppaction://hlinksldjump"/>
          </p:cNvPr>
          <p:cNvPicPr preferRelativeResize="0"/>
          <p:nvPr/>
        </p:nvPicPr>
        <p:blipFill rotWithShape="1">
          <a:blip r:embed="rId9">
            <a:alphaModFix/>
          </a:blip>
          <a:srcRect t="-23010" b="23010"/>
          <a:stretch/>
        </p:blipFill>
        <p:spPr>
          <a:xfrm>
            <a:off x="6213186" y="2684939"/>
            <a:ext cx="1673700" cy="1673700"/>
          </a:xfrm>
          <a:prstGeom prst="rect">
            <a:avLst/>
          </a:prstGeom>
          <a:noFill/>
          <a:ln>
            <a:noFill/>
          </a:ln>
        </p:spPr>
      </p:pic>
      <p:pic>
        <p:nvPicPr>
          <p:cNvPr id="73" name="Google Shape;73;p13">
            <a:hlinkClick r:id="rId7" action="ppaction://hlinksldjump"/>
          </p:cNvPr>
          <p:cNvPicPr preferRelativeResize="0"/>
          <p:nvPr/>
        </p:nvPicPr>
        <p:blipFill rotWithShape="1">
          <a:blip r:embed="rId10">
            <a:alphaModFix/>
          </a:blip>
          <a:srcRect/>
          <a:stretch/>
        </p:blipFill>
        <p:spPr>
          <a:xfrm>
            <a:off x="3843317" y="3203755"/>
            <a:ext cx="1065200" cy="1477736"/>
          </a:xfrm>
          <a:prstGeom prst="rect">
            <a:avLst/>
          </a:prstGeom>
          <a:noFill/>
          <a:ln>
            <a:noFill/>
          </a:ln>
        </p:spPr>
      </p:pic>
      <p:sp>
        <p:nvSpPr>
          <p:cNvPr id="74" name="Google Shape;74;p13"/>
          <p:cNvSpPr txBox="1"/>
          <p:nvPr/>
        </p:nvSpPr>
        <p:spPr>
          <a:xfrm rot="-962">
            <a:off x="3083380" y="102763"/>
            <a:ext cx="2145000" cy="672368"/>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500"/>
              <a:buFont typeface="Arial"/>
              <a:buNone/>
            </a:pPr>
            <a:r>
              <a:rPr lang="en" sz="1500" b="1" i="0" u="none" strike="noStrike" cap="none">
                <a:solidFill>
                  <a:schemeClr val="hlink"/>
                </a:solidFill>
                <a:uFill>
                  <a:noFill/>
                </a:uFill>
                <a:latin typeface="Righteous"/>
                <a:ea typeface="Righteous"/>
                <a:cs typeface="Righteous"/>
                <a:sym typeface="Righteous"/>
                <a:hlinkClick r:id="rId11" action="ppaction://hlinksldjump"/>
              </a:rPr>
              <a:t>About Mrs. </a:t>
            </a:r>
            <a:r>
              <a:rPr lang="en" sz="1500" b="1" i="0" u="none" strike="noStrike" cap="none">
                <a:solidFill>
                  <a:schemeClr val="dk1"/>
                </a:solidFill>
                <a:latin typeface="Righteous"/>
                <a:ea typeface="Righteous"/>
                <a:cs typeface="Righteous"/>
                <a:sym typeface="Righteous"/>
              </a:rPr>
              <a:t>Brodfuehrer</a:t>
            </a:r>
            <a:endParaRPr sz="1500" b="1" i="0" u="none" strike="noStrike" cap="none">
              <a:solidFill>
                <a:schemeClr val="dk1"/>
              </a:solidFill>
              <a:latin typeface="Righteous"/>
              <a:ea typeface="Righteous"/>
              <a:cs typeface="Righteous"/>
              <a:sym typeface="Righteous"/>
            </a:endParaRPr>
          </a:p>
        </p:txBody>
      </p:sp>
      <p:sp>
        <p:nvSpPr>
          <p:cNvPr id="75" name="Google Shape;75;p13"/>
          <p:cNvSpPr txBox="1"/>
          <p:nvPr/>
        </p:nvSpPr>
        <p:spPr>
          <a:xfrm rot="-962">
            <a:off x="381789" y="2510544"/>
            <a:ext cx="2145000" cy="393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500"/>
              <a:buFont typeface="Arial"/>
              <a:buNone/>
            </a:pPr>
            <a:r>
              <a:rPr lang="en" sz="1500" b="0" i="0" u="none" strike="noStrike" cap="none">
                <a:solidFill>
                  <a:srgbClr val="000000"/>
                </a:solidFill>
                <a:latin typeface="Righteous"/>
                <a:ea typeface="Righteous"/>
                <a:cs typeface="Righteous"/>
                <a:sym typeface="Righteous"/>
              </a:rPr>
              <a:t> In class &amp; remote e</a:t>
            </a:r>
            <a:r>
              <a:rPr lang="en" sz="1500" b="0" i="0" u="none" strike="noStrike" cap="none">
                <a:solidFill>
                  <a:schemeClr val="dk1"/>
                </a:solidFill>
                <a:latin typeface="Righteous"/>
                <a:ea typeface="Righteous"/>
                <a:cs typeface="Righteous"/>
                <a:sym typeface="Righteous"/>
              </a:rPr>
              <a:t>xpectations</a:t>
            </a:r>
            <a:endParaRPr sz="1500" b="0" i="0" u="none" strike="noStrike" cap="none">
              <a:solidFill>
                <a:schemeClr val="dk1"/>
              </a:solidFill>
              <a:latin typeface="Righteous"/>
              <a:ea typeface="Righteous"/>
              <a:cs typeface="Righteous"/>
              <a:sym typeface="Righteous"/>
            </a:endParaRPr>
          </a:p>
        </p:txBody>
      </p:sp>
      <p:pic>
        <p:nvPicPr>
          <p:cNvPr id="76" name="Google Shape;76;p13">
            <a:hlinkClick r:id="rId6" action="ppaction://hlinksldjump"/>
          </p:cNvPr>
          <p:cNvPicPr preferRelativeResize="0"/>
          <p:nvPr/>
        </p:nvPicPr>
        <p:blipFill rotWithShape="1">
          <a:blip r:embed="rId12">
            <a:alphaModFix/>
          </a:blip>
          <a:srcRect/>
          <a:stretch/>
        </p:blipFill>
        <p:spPr>
          <a:xfrm>
            <a:off x="6662341" y="813724"/>
            <a:ext cx="1066968" cy="1098360"/>
          </a:xfrm>
          <a:prstGeom prst="rect">
            <a:avLst/>
          </a:prstGeom>
          <a:noFill/>
          <a:ln>
            <a:noFill/>
          </a:ln>
        </p:spPr>
      </p:pic>
      <p:pic>
        <p:nvPicPr>
          <p:cNvPr id="77" name="Google Shape;77;p13">
            <a:hlinkClick r:id="rId4" action="ppaction://hlinksldjump"/>
          </p:cNvPr>
          <p:cNvPicPr preferRelativeResize="0"/>
          <p:nvPr/>
        </p:nvPicPr>
        <p:blipFill rotWithShape="1">
          <a:blip r:embed="rId13">
            <a:alphaModFix/>
          </a:blip>
          <a:srcRect/>
          <a:stretch/>
        </p:blipFill>
        <p:spPr>
          <a:xfrm>
            <a:off x="161211" y="912291"/>
            <a:ext cx="1673700" cy="1464488"/>
          </a:xfrm>
          <a:prstGeom prst="rect">
            <a:avLst/>
          </a:prstGeom>
          <a:noFill/>
          <a:ln>
            <a:noFill/>
          </a:ln>
        </p:spPr>
      </p:pic>
      <p:sp>
        <p:nvSpPr>
          <p:cNvPr id="78" name="Google Shape;78;p13">
            <a:hlinkClick r:id="rId3" action="ppaction://hlinksldjump"/>
          </p:cNvPr>
          <p:cNvSpPr txBox="1"/>
          <p:nvPr/>
        </p:nvSpPr>
        <p:spPr>
          <a:xfrm>
            <a:off x="6634375" y="2129255"/>
            <a:ext cx="1503300" cy="1245900"/>
          </a:xfrm>
          <a:prstGeom prst="rect">
            <a:avLst/>
          </a:prstGeom>
          <a:solidFill>
            <a:srgbClr val="F9D4ED"/>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9" name="Google Shape;79;p13">
            <a:hlinkClick r:id="rId11" action="ppaction://hlinksldjump"/>
          </p:cNvPr>
          <p:cNvPicPr preferRelativeResize="0"/>
          <p:nvPr/>
        </p:nvPicPr>
        <p:blipFill rotWithShape="1">
          <a:blip r:embed="rId14">
            <a:alphaModFix/>
          </a:blip>
          <a:srcRect/>
          <a:stretch/>
        </p:blipFill>
        <p:spPr>
          <a:xfrm>
            <a:off x="3451143" y="719780"/>
            <a:ext cx="1409475" cy="1409475"/>
          </a:xfrm>
          <a:prstGeom prst="rect">
            <a:avLst/>
          </a:prstGeom>
          <a:noFill/>
          <a:ln>
            <a:noFill/>
          </a:ln>
        </p:spPr>
      </p:pic>
      <p:pic>
        <p:nvPicPr>
          <p:cNvPr id="80" name="Google Shape;80;p13">
            <a:hlinkClick r:id="rId5" action="ppaction://hlinksldjump"/>
          </p:cNvPr>
          <p:cNvPicPr preferRelativeResize="0"/>
          <p:nvPr/>
        </p:nvPicPr>
        <p:blipFill rotWithShape="1">
          <a:blip r:embed="rId15">
            <a:alphaModFix/>
          </a:blip>
          <a:srcRect/>
          <a:stretch/>
        </p:blipFill>
        <p:spPr>
          <a:xfrm>
            <a:off x="554036" y="3236289"/>
            <a:ext cx="1595875" cy="160702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fade">
                                      <p:cBhvr>
                                        <p:cTn id="7" dur="10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4"/>
        <p:cNvGrpSpPr/>
        <p:nvPr/>
      </p:nvGrpSpPr>
      <p:grpSpPr>
        <a:xfrm>
          <a:off x="0" y="0"/>
          <a:ext cx="0" cy="0"/>
          <a:chOff x="0" y="0"/>
          <a:chExt cx="0" cy="0"/>
        </a:xfrm>
      </p:grpSpPr>
      <p:sp>
        <p:nvSpPr>
          <p:cNvPr id="85" name="Google Shape;85;p14"/>
          <p:cNvSpPr txBox="1"/>
          <p:nvPr/>
        </p:nvSpPr>
        <p:spPr>
          <a:xfrm>
            <a:off x="4245400" y="2066088"/>
            <a:ext cx="942000" cy="1059712"/>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0" i="0" u="sng" strike="noStrike" cap="none">
                <a:solidFill>
                  <a:schemeClr val="hlink"/>
                </a:solidFill>
                <a:highlight>
                  <a:srgbClr val="FFFFFF"/>
                </a:highlight>
                <a:latin typeface="Righteous"/>
                <a:ea typeface="Righteous"/>
                <a:cs typeface="Righteous"/>
                <a:sym typeface="Righteous"/>
              </a:rPr>
              <a:t>Check the HS and District pages frequently</a:t>
            </a:r>
            <a:endParaRPr/>
          </a:p>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Righteous"/>
              <a:ea typeface="Righteous"/>
              <a:cs typeface="Righteous"/>
              <a:sym typeface="Righteous"/>
            </a:endParaRPr>
          </a:p>
        </p:txBody>
      </p:sp>
      <p:sp>
        <p:nvSpPr>
          <p:cNvPr id="86" name="Google Shape;86;p14"/>
          <p:cNvSpPr/>
          <p:nvPr/>
        </p:nvSpPr>
        <p:spPr>
          <a:xfrm rot="-1523387">
            <a:off x="1321305" y="1391822"/>
            <a:ext cx="1620098" cy="1462587"/>
          </a:xfrm>
          <a:prstGeom prst="irregularSeal1">
            <a:avLst/>
          </a:prstGeom>
          <a:solidFill>
            <a:srgbClr val="F9D4E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District website~</a:t>
            </a:r>
            <a:endParaRPr/>
          </a:p>
        </p:txBody>
      </p:sp>
      <p:pic>
        <p:nvPicPr>
          <p:cNvPr id="87" name="Google Shape;87;p14">
            <a:hlinkClick r:id="rId4" action="ppaction://hlinksldjump"/>
          </p:cNvPr>
          <p:cNvPicPr preferRelativeResize="0"/>
          <p:nvPr/>
        </p:nvPicPr>
        <p:blipFill rotWithShape="1">
          <a:blip r:embed="rId5">
            <a:alphaModFix/>
          </a:blip>
          <a:srcRect/>
          <a:stretch/>
        </p:blipFill>
        <p:spPr>
          <a:xfrm>
            <a:off x="7170950" y="1768704"/>
            <a:ext cx="1002075" cy="1252575"/>
          </a:xfrm>
          <a:prstGeom prst="rect">
            <a:avLst/>
          </a:prstGeom>
          <a:noFill/>
          <a:ln>
            <a:noFill/>
          </a:ln>
        </p:spPr>
      </p:pic>
      <p:sp>
        <p:nvSpPr>
          <p:cNvPr id="88" name="Google Shape;88;p14"/>
          <p:cNvSpPr txBox="1"/>
          <p:nvPr/>
        </p:nvSpPr>
        <p:spPr>
          <a:xfrm>
            <a:off x="3810875" y="1264100"/>
            <a:ext cx="2201400" cy="554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150"/>
              <a:buFont typeface="Arial"/>
              <a:buNone/>
            </a:pPr>
            <a:r>
              <a:rPr lang="en" sz="1150" b="1" i="0" u="sng" strike="noStrike" cap="none">
                <a:solidFill>
                  <a:schemeClr val="hlink"/>
                </a:solidFill>
                <a:highlight>
                  <a:srgbClr val="FFFFFF"/>
                </a:highlight>
                <a:latin typeface="Roboto"/>
                <a:ea typeface="Roboto"/>
                <a:cs typeface="Roboto"/>
                <a:sym typeface="Roboto"/>
                <a:hlinkClick r:id="rId6"/>
              </a:rPr>
              <a:t>School Website: https://www.frontiercsd.org</a:t>
            </a:r>
            <a:endParaRPr sz="2400" b="0" i="0" u="none" strike="noStrike" cap="none">
              <a:solidFill>
                <a:srgbClr val="000000"/>
              </a:solidFill>
              <a:latin typeface="Schoolbell"/>
              <a:ea typeface="Schoolbell"/>
              <a:cs typeface="Schoolbell"/>
              <a:sym typeface="Schoolbell"/>
            </a:endParaRPr>
          </a:p>
        </p:txBody>
      </p:sp>
      <p:sp>
        <p:nvSpPr>
          <p:cNvPr id="89" name="Google Shape;89;p14">
            <a:hlinkClick r:id="rId4" action="ppaction://hlinksldjump"/>
          </p:cNvPr>
          <p:cNvSpPr txBox="1"/>
          <p:nvPr/>
        </p:nvSpPr>
        <p:spPr>
          <a:xfrm>
            <a:off x="2602475" y="-25450"/>
            <a:ext cx="3612000" cy="1059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700"/>
              <a:buFont typeface="Arial"/>
              <a:buNone/>
            </a:pPr>
            <a:r>
              <a:rPr lang="en" sz="1700" b="1" i="0" u="none" strike="noStrike" cap="none">
                <a:solidFill>
                  <a:srgbClr val="FFFFFF"/>
                </a:solidFill>
                <a:latin typeface="Special Elite"/>
                <a:ea typeface="Special Elite"/>
                <a:cs typeface="Special Elite"/>
                <a:sym typeface="Special Elite"/>
              </a:rPr>
              <a:t>Amy Brodfuehrer</a:t>
            </a:r>
            <a:endParaRPr sz="1700" b="1" i="0" u="none" strike="noStrike" cap="none">
              <a:solidFill>
                <a:srgbClr val="FFFFFF"/>
              </a:solidFill>
              <a:latin typeface="Special Elite"/>
              <a:ea typeface="Special Elite"/>
              <a:cs typeface="Special Elite"/>
              <a:sym typeface="Special Elite"/>
            </a:endParaRPr>
          </a:p>
          <a:p>
            <a:pPr marL="0" marR="0" lvl="0" indent="0" algn="ctr" rtl="0">
              <a:lnSpc>
                <a:spcPct val="100000"/>
              </a:lnSpc>
              <a:spcBef>
                <a:spcPts val="0"/>
              </a:spcBef>
              <a:spcAft>
                <a:spcPts val="0"/>
              </a:spcAft>
              <a:buClr>
                <a:srgbClr val="000000"/>
              </a:buClr>
              <a:buSzPts val="1700"/>
              <a:buFont typeface="Arial"/>
              <a:buNone/>
            </a:pPr>
            <a:r>
              <a:rPr lang="en" sz="1700" b="0" i="0" u="sng" strike="noStrike" cap="none">
                <a:solidFill>
                  <a:schemeClr val="hlink"/>
                </a:solidFill>
                <a:latin typeface="Special Elite"/>
                <a:ea typeface="Special Elite"/>
                <a:cs typeface="Special Elite"/>
                <a:sym typeface="Special Elite"/>
                <a:hlinkClick r:id="rId7"/>
              </a:rPr>
              <a:t>abrodfuehrer@frontiercsd.org</a:t>
            </a:r>
            <a:endParaRPr sz="1700" b="0" i="0" u="none" strike="noStrike" cap="none">
              <a:solidFill>
                <a:srgbClr val="FFFFFF"/>
              </a:solidFill>
              <a:latin typeface="Special Elite"/>
              <a:ea typeface="Special Elite"/>
              <a:cs typeface="Special Elite"/>
              <a:sym typeface="Special Elite"/>
            </a:endParaRPr>
          </a:p>
          <a:p>
            <a:pPr marL="0" marR="0" lvl="0" indent="0" algn="ctr" rtl="0">
              <a:lnSpc>
                <a:spcPct val="100000"/>
              </a:lnSpc>
              <a:spcBef>
                <a:spcPts val="0"/>
              </a:spcBef>
              <a:spcAft>
                <a:spcPts val="0"/>
              </a:spcAft>
              <a:buClr>
                <a:srgbClr val="000000"/>
              </a:buClr>
              <a:buSzPts val="1700"/>
              <a:buFont typeface="Arial"/>
              <a:buNone/>
            </a:pPr>
            <a:r>
              <a:rPr lang="en" sz="1700">
                <a:solidFill>
                  <a:srgbClr val="FFFFFF"/>
                </a:solidFill>
                <a:latin typeface="Special Elite"/>
                <a:ea typeface="Special Elite"/>
                <a:cs typeface="Special Elite"/>
                <a:sym typeface="Special Elite"/>
              </a:rPr>
              <a:t>Frank Rice</a:t>
            </a:r>
            <a:endParaRPr sz="1700">
              <a:solidFill>
                <a:srgbClr val="FFFFFF"/>
              </a:solidFill>
              <a:latin typeface="Special Elite"/>
              <a:ea typeface="Special Elite"/>
              <a:cs typeface="Special Elite"/>
              <a:sym typeface="Special Elite"/>
            </a:endParaRPr>
          </a:p>
          <a:p>
            <a:pPr marL="0" marR="0" lvl="0" indent="0" algn="ctr" rtl="0">
              <a:lnSpc>
                <a:spcPct val="100000"/>
              </a:lnSpc>
              <a:spcBef>
                <a:spcPts val="0"/>
              </a:spcBef>
              <a:spcAft>
                <a:spcPts val="0"/>
              </a:spcAft>
              <a:buClr>
                <a:srgbClr val="000000"/>
              </a:buClr>
              <a:buSzPts val="1700"/>
              <a:buFont typeface="Arial"/>
              <a:buNone/>
            </a:pPr>
            <a:r>
              <a:rPr lang="en" sz="1700" u="sng">
                <a:solidFill>
                  <a:schemeClr val="hlink"/>
                </a:solidFill>
                <a:latin typeface="Special Elite"/>
                <a:ea typeface="Special Elite"/>
                <a:cs typeface="Special Elite"/>
                <a:sym typeface="Special Elite"/>
                <a:hlinkClick r:id="rId8"/>
              </a:rPr>
              <a:t>frice@frontiercsd.org</a:t>
            </a:r>
            <a:endParaRPr sz="1700">
              <a:solidFill>
                <a:srgbClr val="FFFFFF"/>
              </a:solidFill>
              <a:latin typeface="Special Elite"/>
              <a:ea typeface="Special Elite"/>
              <a:cs typeface="Special Elite"/>
              <a:sym typeface="Special Elite"/>
            </a:endParaRPr>
          </a:p>
          <a:p>
            <a:pPr marL="0" marR="0" lvl="0" indent="0" algn="ctr" rtl="0">
              <a:lnSpc>
                <a:spcPct val="100000"/>
              </a:lnSpc>
              <a:spcBef>
                <a:spcPts val="0"/>
              </a:spcBef>
              <a:spcAft>
                <a:spcPts val="0"/>
              </a:spcAft>
              <a:buClr>
                <a:srgbClr val="000000"/>
              </a:buClr>
              <a:buSzPts val="1700"/>
              <a:buFont typeface="Arial"/>
              <a:buNone/>
            </a:pPr>
            <a:endParaRPr sz="1700">
              <a:solidFill>
                <a:srgbClr val="FFFFFF"/>
              </a:solidFill>
              <a:latin typeface="Special Elite"/>
              <a:ea typeface="Special Elite"/>
              <a:cs typeface="Special Elite"/>
              <a:sym typeface="Special Elite"/>
            </a:endParaRPr>
          </a:p>
          <a:p>
            <a:pPr marL="0" marR="0" lvl="0" indent="0" algn="ctr" rtl="0">
              <a:lnSpc>
                <a:spcPct val="100000"/>
              </a:lnSpc>
              <a:spcBef>
                <a:spcPts val="0"/>
              </a:spcBef>
              <a:spcAft>
                <a:spcPts val="0"/>
              </a:spcAft>
              <a:buClr>
                <a:srgbClr val="000000"/>
              </a:buClr>
              <a:buSzPts val="1700"/>
              <a:buFont typeface="Arial"/>
              <a:buNone/>
            </a:pPr>
            <a:endParaRPr sz="1700">
              <a:solidFill>
                <a:srgbClr val="FFFFFF"/>
              </a:solidFill>
              <a:latin typeface="Special Elite"/>
              <a:ea typeface="Special Elite"/>
              <a:cs typeface="Special Elite"/>
              <a:sym typeface="Special Elite"/>
            </a:endParaRPr>
          </a:p>
          <a:p>
            <a:pPr marL="0" marR="0" lvl="0" indent="0" algn="ctr" rtl="0">
              <a:lnSpc>
                <a:spcPct val="100000"/>
              </a:lnSpc>
              <a:spcBef>
                <a:spcPts val="0"/>
              </a:spcBef>
              <a:spcAft>
                <a:spcPts val="0"/>
              </a:spcAft>
              <a:buClr>
                <a:srgbClr val="000000"/>
              </a:buClr>
              <a:buSzPts val="1700"/>
              <a:buFont typeface="Arial"/>
              <a:buNone/>
            </a:pPr>
            <a:endParaRPr sz="1700" b="0" i="0" u="none" strike="noStrike" cap="none">
              <a:solidFill>
                <a:srgbClr val="FFFFFF"/>
              </a:solidFill>
              <a:latin typeface="Special Elite"/>
              <a:ea typeface="Special Elite"/>
              <a:cs typeface="Special Elite"/>
              <a:sym typeface="Special Elite"/>
            </a:endParaRPr>
          </a:p>
        </p:txBody>
      </p:sp>
      <p:sp>
        <p:nvSpPr>
          <p:cNvPr id="90" name="Google Shape;90;p14"/>
          <p:cNvSpPr txBox="1"/>
          <p:nvPr/>
        </p:nvSpPr>
        <p:spPr>
          <a:xfrm>
            <a:off x="1256600" y="3184075"/>
            <a:ext cx="894600" cy="883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1" name="Google Shape;91;p14"/>
          <p:cNvPicPr preferRelativeResize="0"/>
          <p:nvPr/>
        </p:nvPicPr>
        <p:blipFill rotWithShape="1">
          <a:blip r:embed="rId9">
            <a:alphaModFix/>
          </a:blip>
          <a:srcRect/>
          <a:stretch/>
        </p:blipFill>
        <p:spPr>
          <a:xfrm>
            <a:off x="1256600" y="3178675"/>
            <a:ext cx="829199" cy="829199"/>
          </a:xfrm>
          <a:prstGeom prst="rect">
            <a:avLst/>
          </a:prstGeom>
          <a:noFill/>
          <a:ln>
            <a:noFill/>
          </a:ln>
        </p:spPr>
      </p:pic>
      <p:pic>
        <p:nvPicPr>
          <p:cNvPr id="92" name="Google Shape;92;p14"/>
          <p:cNvPicPr preferRelativeResize="0"/>
          <p:nvPr/>
        </p:nvPicPr>
        <p:blipFill rotWithShape="1">
          <a:blip r:embed="rId10">
            <a:alphaModFix/>
          </a:blip>
          <a:srcRect/>
          <a:stretch/>
        </p:blipFill>
        <p:spPr>
          <a:xfrm>
            <a:off x="2981675" y="1900489"/>
            <a:ext cx="829200" cy="8292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6B8AF"/>
        </a:solidFill>
        <a:effectLst/>
      </p:bgPr>
    </p:bg>
    <p:spTree>
      <p:nvGrpSpPr>
        <p:cNvPr id="1" name="Shape 96"/>
        <p:cNvGrpSpPr/>
        <p:nvPr/>
      </p:nvGrpSpPr>
      <p:grpSpPr>
        <a:xfrm>
          <a:off x="0" y="0"/>
          <a:ext cx="0" cy="0"/>
          <a:chOff x="0" y="0"/>
          <a:chExt cx="0" cy="0"/>
        </a:xfrm>
      </p:grpSpPr>
      <p:sp>
        <p:nvSpPr>
          <p:cNvPr id="97" name="Google Shape;97;p15">
            <a:hlinkClick r:id="rId3" action="ppaction://hlinksldjump"/>
          </p:cNvPr>
          <p:cNvSpPr txBox="1"/>
          <p:nvPr/>
        </p:nvSpPr>
        <p:spPr>
          <a:xfrm>
            <a:off x="11200" y="-22400"/>
            <a:ext cx="9144000" cy="5143500"/>
          </a:xfrm>
          <a:prstGeom prst="rect">
            <a:avLst/>
          </a:prstGeom>
          <a:solidFill>
            <a:srgbClr val="F9D4ED"/>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Bangers"/>
              <a:ea typeface="Bangers"/>
              <a:cs typeface="Bangers"/>
              <a:sym typeface="Bangers"/>
            </a:endParaRPr>
          </a:p>
        </p:txBody>
      </p:sp>
      <p:sp>
        <p:nvSpPr>
          <p:cNvPr id="98" name="Google Shape;98;p15">
            <a:hlinkClick r:id="rId3" action="ppaction://hlinksldjump"/>
          </p:cNvPr>
          <p:cNvSpPr txBox="1"/>
          <p:nvPr/>
        </p:nvSpPr>
        <p:spPr>
          <a:xfrm>
            <a:off x="1490350" y="0"/>
            <a:ext cx="6185700" cy="829200"/>
          </a:xfrm>
          <a:prstGeom prst="rect">
            <a:avLst/>
          </a:prstGeom>
          <a:solidFill>
            <a:srgbClr val="F9D4ED"/>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4100"/>
              <a:buFont typeface="Arial"/>
              <a:buNone/>
            </a:pPr>
            <a:r>
              <a:rPr lang="en" sz="4100" b="0" i="0" u="none" strike="noStrike" cap="none">
                <a:solidFill>
                  <a:srgbClr val="000000"/>
                </a:solidFill>
                <a:latin typeface="Righteous"/>
                <a:ea typeface="Righteous"/>
                <a:cs typeface="Righteous"/>
                <a:sym typeface="Righteous"/>
              </a:rPr>
              <a:t>Hi! I’m Mrs. Brodfuehrer</a:t>
            </a:r>
            <a:endParaRPr sz="4100" b="0" i="0" u="none" strike="noStrike" cap="none">
              <a:solidFill>
                <a:srgbClr val="000000"/>
              </a:solidFill>
              <a:latin typeface="Righteous"/>
              <a:ea typeface="Righteous"/>
              <a:cs typeface="Righteous"/>
              <a:sym typeface="Righteous"/>
            </a:endParaRPr>
          </a:p>
        </p:txBody>
      </p:sp>
      <p:sp>
        <p:nvSpPr>
          <p:cNvPr id="99" name="Google Shape;99;p15">
            <a:hlinkClick r:id="rId3" action="ppaction://hlinksldjump"/>
          </p:cNvPr>
          <p:cNvSpPr txBox="1"/>
          <p:nvPr/>
        </p:nvSpPr>
        <p:spPr>
          <a:xfrm>
            <a:off x="1393800" y="776650"/>
            <a:ext cx="6282300" cy="3545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b="0" i="0" u="none" strike="noStrike" cap="none">
                <a:solidFill>
                  <a:srgbClr val="000000"/>
                </a:solidFill>
                <a:latin typeface="Didact Gothic"/>
                <a:ea typeface="Didact Gothic"/>
                <a:cs typeface="Didact Gothic"/>
                <a:sym typeface="Didact Gothic"/>
              </a:rPr>
              <a:t>I know there are many questions at the start of this new year and many of them may</a:t>
            </a:r>
            <a:endParaRPr sz="1100" b="0" i="0" u="none" strike="noStrike" cap="none">
              <a:solidFill>
                <a:srgbClr val="000000"/>
              </a:solidFill>
              <a:latin typeface="Didact Gothic"/>
              <a:ea typeface="Didact Gothic"/>
              <a:cs typeface="Didact Gothic"/>
              <a:sym typeface="Didact Gothic"/>
            </a:endParaRPr>
          </a:p>
          <a:p>
            <a:pPr marL="0" marR="0" lvl="0" indent="0" algn="ctr" rtl="0">
              <a:lnSpc>
                <a:spcPct val="100000"/>
              </a:lnSpc>
              <a:spcBef>
                <a:spcPts val="0"/>
              </a:spcBef>
              <a:spcAft>
                <a:spcPts val="0"/>
              </a:spcAft>
              <a:buClr>
                <a:srgbClr val="000000"/>
              </a:buClr>
              <a:buSzPts val="1100"/>
              <a:buFont typeface="Arial"/>
              <a:buNone/>
            </a:pPr>
            <a:r>
              <a:rPr lang="en" sz="1100" b="0" i="0" u="none" strike="noStrike" cap="none">
                <a:solidFill>
                  <a:srgbClr val="000000"/>
                </a:solidFill>
                <a:latin typeface="Didact Gothic"/>
                <a:ea typeface="Didact Gothic"/>
                <a:cs typeface="Didact Gothic"/>
                <a:sym typeface="Didact Gothic"/>
              </a:rPr>
              <a:t> never get answers, but I promise that I will work hard to help your child in our classroom. </a:t>
            </a:r>
            <a:endParaRPr sz="1100" b="0" i="0" u="none" strike="noStrike" cap="none">
              <a:solidFill>
                <a:srgbClr val="000000"/>
              </a:solidFill>
              <a:latin typeface="Didact Gothic"/>
              <a:ea typeface="Didact Gothic"/>
              <a:cs typeface="Didact Gothic"/>
              <a:sym typeface="Didact Gothic"/>
            </a:endParaRPr>
          </a:p>
          <a:p>
            <a:pPr marL="0" marR="0" lvl="0" indent="0" algn="ctr" rtl="0">
              <a:lnSpc>
                <a:spcPct val="100000"/>
              </a:lnSpc>
              <a:spcBef>
                <a:spcPts val="0"/>
              </a:spcBef>
              <a:spcAft>
                <a:spcPts val="0"/>
              </a:spcAft>
              <a:buClr>
                <a:srgbClr val="000000"/>
              </a:buClr>
              <a:buSzPts val="1100"/>
              <a:buFont typeface="Arial"/>
              <a:buNone/>
            </a:pPr>
            <a:r>
              <a:rPr lang="en" sz="1100" b="0" i="0" u="none" strike="noStrike" cap="none">
                <a:solidFill>
                  <a:srgbClr val="000000"/>
                </a:solidFill>
                <a:latin typeface="Didact Gothic"/>
                <a:ea typeface="Didact Gothic"/>
                <a:cs typeface="Didact Gothic"/>
                <a:sym typeface="Didact Gothic"/>
              </a:rPr>
              <a:t>Mr. Rice and I have </a:t>
            </a:r>
            <a:endParaRPr sz="1100" b="0" i="0" u="none" strike="noStrike" cap="none">
              <a:solidFill>
                <a:srgbClr val="000000"/>
              </a:solidFill>
              <a:latin typeface="Didact Gothic"/>
              <a:ea typeface="Didact Gothic"/>
              <a:cs typeface="Didact Gothic"/>
              <a:sym typeface="Didact Gothic"/>
            </a:endParaRPr>
          </a:p>
          <a:p>
            <a:pPr marL="0" marR="0" lvl="0" indent="0" algn="ctr" rtl="0">
              <a:lnSpc>
                <a:spcPct val="100000"/>
              </a:lnSpc>
              <a:spcBef>
                <a:spcPts val="0"/>
              </a:spcBef>
              <a:spcAft>
                <a:spcPts val="0"/>
              </a:spcAft>
              <a:buClr>
                <a:srgbClr val="000000"/>
              </a:buClr>
              <a:buSzPts val="1100"/>
              <a:buFont typeface="Arial"/>
              <a:buNone/>
            </a:pPr>
            <a:r>
              <a:rPr lang="en" sz="1100" b="0" i="0" u="none" strike="noStrike" cap="none">
                <a:solidFill>
                  <a:srgbClr val="000000"/>
                </a:solidFill>
                <a:latin typeface="Didact Gothic"/>
                <a:ea typeface="Didact Gothic"/>
                <a:cs typeface="Didact Gothic"/>
                <a:sym typeface="Didact Gothic"/>
              </a:rPr>
              <a:t>been co-teaching together for many years at Frontier and we are here for your child.</a:t>
            </a:r>
            <a:endParaRPr sz="1100" b="0" i="0" u="none" strike="noStrike" cap="none">
              <a:solidFill>
                <a:srgbClr val="000000"/>
              </a:solidFill>
              <a:latin typeface="Didact Gothic"/>
              <a:ea typeface="Didact Gothic"/>
              <a:cs typeface="Didact Gothic"/>
              <a:sym typeface="Didact Gothic"/>
            </a:endParaRPr>
          </a:p>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Didact Gothic"/>
              <a:ea typeface="Didact Gothic"/>
              <a:cs typeface="Didact Gothic"/>
              <a:sym typeface="Didact Gothic"/>
            </a:endParaRPr>
          </a:p>
          <a:p>
            <a:pPr marL="0" marR="0" lvl="0" indent="0" algn="ctr" rtl="0">
              <a:lnSpc>
                <a:spcPct val="100000"/>
              </a:lnSpc>
              <a:spcBef>
                <a:spcPts val="0"/>
              </a:spcBef>
              <a:spcAft>
                <a:spcPts val="0"/>
              </a:spcAft>
              <a:buClr>
                <a:srgbClr val="000000"/>
              </a:buClr>
              <a:buSzPts val="1100"/>
              <a:buFont typeface="Arial"/>
              <a:buNone/>
            </a:pPr>
            <a:r>
              <a:rPr lang="en" sz="1100" b="0" i="0" u="none" strike="noStrike" cap="none">
                <a:solidFill>
                  <a:srgbClr val="000000"/>
                </a:solidFill>
                <a:latin typeface="Didact Gothic"/>
                <a:ea typeface="Didact Gothic"/>
                <a:cs typeface="Didact Gothic"/>
                <a:sym typeface="Didact Gothic"/>
              </a:rPr>
              <a:t>I am a mom of three young adults. My oldest step-son Matthew is 31. He is a landscaper.  My step-daughter Caitlin is 28, recently engaged and is attending nursing school.  My youngest Nicholas is 20, and he is a Junior at Merchyhurst University in the Intelligence Studies Program.  My husband, David is a 911 dispatcher and we both have been volunteer firefighters since we graduated high school. I have 2 Newfoundland dogs which take up much of my time and are nothing but big cuddle bugs! </a:t>
            </a:r>
            <a:endParaRPr sz="1100" b="0" i="0" u="none" strike="noStrike" cap="none">
              <a:solidFill>
                <a:srgbClr val="000000"/>
              </a:solidFill>
              <a:latin typeface="Didact Gothic"/>
              <a:ea typeface="Didact Gothic"/>
              <a:cs typeface="Didact Gothic"/>
              <a:sym typeface="Didact Gothic"/>
            </a:endParaRPr>
          </a:p>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Didact Gothic"/>
              <a:ea typeface="Didact Gothic"/>
              <a:cs typeface="Didact Gothic"/>
              <a:sym typeface="Didact Gothic"/>
            </a:endParaRPr>
          </a:p>
          <a:p>
            <a:pPr marL="0" marR="0" lvl="0" indent="0" algn="ctr" rtl="0">
              <a:lnSpc>
                <a:spcPct val="100000"/>
              </a:lnSpc>
              <a:spcBef>
                <a:spcPts val="0"/>
              </a:spcBef>
              <a:spcAft>
                <a:spcPts val="0"/>
              </a:spcAft>
              <a:buClr>
                <a:srgbClr val="000000"/>
              </a:buClr>
              <a:buSzPts val="1100"/>
              <a:buFont typeface="Arial"/>
              <a:buNone/>
            </a:pPr>
            <a:r>
              <a:rPr lang="en" sz="1100" b="0" i="0" u="none" strike="noStrike" cap="none">
                <a:solidFill>
                  <a:srgbClr val="000000"/>
                </a:solidFill>
                <a:latin typeface="Didact Gothic"/>
                <a:ea typeface="Didact Gothic"/>
                <a:cs typeface="Didact Gothic"/>
                <a:sym typeface="Didact Gothic"/>
              </a:rPr>
              <a:t>This year I will promise that your child will not fail our class unless they do nothing. Any student</a:t>
            </a:r>
            <a:endParaRPr sz="1100" b="0" i="0" u="none" strike="noStrike" cap="none">
              <a:solidFill>
                <a:srgbClr val="000000"/>
              </a:solidFill>
              <a:latin typeface="Didact Gothic"/>
              <a:ea typeface="Didact Gothic"/>
              <a:cs typeface="Didact Gothic"/>
              <a:sym typeface="Didact Gothic"/>
            </a:endParaRPr>
          </a:p>
          <a:p>
            <a:pPr marL="0" marR="0" lvl="0" indent="0" algn="ctr" rtl="0">
              <a:lnSpc>
                <a:spcPct val="100000"/>
              </a:lnSpc>
              <a:spcBef>
                <a:spcPts val="0"/>
              </a:spcBef>
              <a:spcAft>
                <a:spcPts val="0"/>
              </a:spcAft>
              <a:buClr>
                <a:srgbClr val="000000"/>
              </a:buClr>
              <a:buSzPts val="1100"/>
              <a:buFont typeface="Arial"/>
              <a:buNone/>
            </a:pPr>
            <a:r>
              <a:rPr lang="en" sz="1100" b="0" i="0" u="none" strike="noStrike" cap="none">
                <a:solidFill>
                  <a:srgbClr val="000000"/>
                </a:solidFill>
                <a:latin typeface="Didact Gothic"/>
                <a:ea typeface="Didact Gothic"/>
                <a:cs typeface="Didact Gothic"/>
                <a:sym typeface="Didact Gothic"/>
              </a:rPr>
              <a:t>that tries his/her best and is willing to work hard will be successful. I look forward to working with</a:t>
            </a:r>
            <a:endParaRPr sz="1100" b="0" i="0" u="none" strike="noStrike" cap="none">
              <a:solidFill>
                <a:srgbClr val="000000"/>
              </a:solidFill>
              <a:latin typeface="Didact Gothic"/>
              <a:ea typeface="Didact Gothic"/>
              <a:cs typeface="Didact Gothic"/>
              <a:sym typeface="Didact Gothic"/>
            </a:endParaRPr>
          </a:p>
          <a:p>
            <a:pPr marL="0" marR="0" lvl="0" indent="0" algn="ctr" rtl="0">
              <a:lnSpc>
                <a:spcPct val="100000"/>
              </a:lnSpc>
              <a:spcBef>
                <a:spcPts val="0"/>
              </a:spcBef>
              <a:spcAft>
                <a:spcPts val="0"/>
              </a:spcAft>
              <a:buClr>
                <a:srgbClr val="000000"/>
              </a:buClr>
              <a:buSzPts val="1100"/>
              <a:buFont typeface="Arial"/>
              <a:buNone/>
            </a:pPr>
            <a:r>
              <a:rPr lang="en" sz="1100" b="0" i="0" u="none" strike="noStrike" cap="none">
                <a:solidFill>
                  <a:srgbClr val="000000"/>
                </a:solidFill>
                <a:latin typeface="Didact Gothic"/>
                <a:ea typeface="Didact Gothic"/>
                <a:cs typeface="Didact Gothic"/>
                <a:sym typeface="Didact Gothic"/>
              </a:rPr>
              <a:t>your child and will go above and beyond to help them as long as they are putting the</a:t>
            </a:r>
            <a:endParaRPr sz="1100" b="0" i="0" u="none" strike="noStrike" cap="none">
              <a:solidFill>
                <a:srgbClr val="000000"/>
              </a:solidFill>
              <a:latin typeface="Didact Gothic"/>
              <a:ea typeface="Didact Gothic"/>
              <a:cs typeface="Didact Gothic"/>
              <a:sym typeface="Didact Gothic"/>
            </a:endParaRPr>
          </a:p>
          <a:p>
            <a:pPr marL="0" marR="0" lvl="0" indent="0" algn="ctr" rtl="0">
              <a:lnSpc>
                <a:spcPct val="100000"/>
              </a:lnSpc>
              <a:spcBef>
                <a:spcPts val="0"/>
              </a:spcBef>
              <a:spcAft>
                <a:spcPts val="0"/>
              </a:spcAft>
              <a:buClr>
                <a:srgbClr val="000000"/>
              </a:buClr>
              <a:buSzPts val="1100"/>
              <a:buFont typeface="Arial"/>
              <a:buNone/>
            </a:pPr>
            <a:r>
              <a:rPr lang="en" sz="1100" b="0" i="0" u="none" strike="noStrike" cap="none">
                <a:solidFill>
                  <a:srgbClr val="000000"/>
                </a:solidFill>
                <a:latin typeface="Didact Gothic"/>
                <a:ea typeface="Didact Gothic"/>
                <a:cs typeface="Didact Gothic"/>
                <a:sym typeface="Didact Gothic"/>
              </a:rPr>
              <a:t>effort in too. Our goal is to teach your child to be better citizens, financially responsible, and to become independent young adults. Encourage your child to advocate for themselves and to come talk to either of us if they are confused or uncertain about what they should be doing.  </a:t>
            </a:r>
            <a:endParaRPr sz="1100" b="0" i="0" u="none" strike="noStrike" cap="none">
              <a:solidFill>
                <a:srgbClr val="000000"/>
              </a:solidFill>
              <a:latin typeface="Didact Gothic"/>
              <a:ea typeface="Didact Gothic"/>
              <a:cs typeface="Didact Gothic"/>
              <a:sym typeface="Didact Gothic"/>
            </a:endParaRPr>
          </a:p>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Didact Gothic"/>
              <a:ea typeface="Didact Gothic"/>
              <a:cs typeface="Didact Gothic"/>
              <a:sym typeface="Didact Gothic"/>
            </a:endParaRPr>
          </a:p>
          <a:p>
            <a:pPr marL="0" marR="0" lvl="0" indent="0" algn="ctr" rtl="0">
              <a:lnSpc>
                <a:spcPct val="100000"/>
              </a:lnSpc>
              <a:spcBef>
                <a:spcPts val="0"/>
              </a:spcBef>
              <a:spcAft>
                <a:spcPts val="0"/>
              </a:spcAft>
              <a:buClr>
                <a:srgbClr val="000000"/>
              </a:buClr>
              <a:buSzPts val="1100"/>
              <a:buFont typeface="Arial"/>
              <a:buNone/>
            </a:pPr>
            <a:r>
              <a:rPr lang="en" sz="1100" b="0" i="0" u="none" strike="noStrike" cap="none">
                <a:solidFill>
                  <a:srgbClr val="000000"/>
                </a:solidFill>
                <a:latin typeface="Didact Gothic"/>
                <a:ea typeface="Didact Gothic"/>
                <a:cs typeface="Didact Gothic"/>
                <a:sym typeface="Didact Gothic"/>
              </a:rPr>
              <a:t>I can be reached via email at </a:t>
            </a:r>
            <a:r>
              <a:rPr lang="en" sz="1100" b="0" i="0" u="sng" strike="noStrike" cap="none">
                <a:solidFill>
                  <a:schemeClr val="hlink"/>
                </a:solidFill>
                <a:latin typeface="Didact Gothic"/>
                <a:ea typeface="Didact Gothic"/>
                <a:cs typeface="Didact Gothic"/>
                <a:sym typeface="Didact Gothic"/>
                <a:hlinkClick r:id="rId4"/>
              </a:rPr>
              <a:t>abrodfuehrer@frontiercsd.org</a:t>
            </a:r>
            <a:endParaRPr sz="1100" b="0" i="0" u="none" strike="noStrike" cap="none">
              <a:solidFill>
                <a:srgbClr val="000000"/>
              </a:solidFill>
              <a:latin typeface="Didact Gothic"/>
              <a:ea typeface="Didact Gothic"/>
              <a:cs typeface="Didact Gothic"/>
              <a:sym typeface="Didact Gothic"/>
            </a:endParaRPr>
          </a:p>
          <a:p>
            <a:pPr marL="0" marR="0" lvl="0" indent="0" algn="ctr" rtl="0">
              <a:lnSpc>
                <a:spcPct val="100000"/>
              </a:lnSpc>
              <a:spcBef>
                <a:spcPts val="0"/>
              </a:spcBef>
              <a:spcAft>
                <a:spcPts val="0"/>
              </a:spcAft>
              <a:buClr>
                <a:srgbClr val="000000"/>
              </a:buClr>
              <a:buSzPts val="1100"/>
              <a:buFont typeface="Arial"/>
              <a:buNone/>
            </a:pPr>
            <a:r>
              <a:rPr lang="en" sz="1100" b="0" i="0" u="none" strike="noStrike" cap="none">
                <a:solidFill>
                  <a:srgbClr val="000000"/>
                </a:solidFill>
                <a:latin typeface="Didact Gothic"/>
                <a:ea typeface="Didact Gothic"/>
                <a:cs typeface="Didact Gothic"/>
                <a:sym typeface="Didact Gothic"/>
              </a:rPr>
              <a:t>. </a:t>
            </a:r>
            <a:endParaRPr sz="1100" b="0" i="0" u="none" strike="noStrike" cap="none">
              <a:solidFill>
                <a:srgbClr val="000000"/>
              </a:solidFill>
              <a:latin typeface="Didact Gothic"/>
              <a:ea typeface="Didact Gothic"/>
              <a:cs typeface="Didact Gothic"/>
              <a:sym typeface="Didact Gothic"/>
            </a:endParaRPr>
          </a:p>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Didact Gothic"/>
              <a:ea typeface="Didact Gothic"/>
              <a:cs typeface="Didact Gothic"/>
              <a:sym typeface="Didact Gothic"/>
            </a:endParaRPr>
          </a:p>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Didact Gothic"/>
              <a:ea typeface="Didact Gothic"/>
              <a:cs typeface="Didact Gothic"/>
              <a:sym typeface="Didact Gothic"/>
            </a:endParaRPr>
          </a:p>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Didact Gothic"/>
              <a:ea typeface="Didact Gothic"/>
              <a:cs typeface="Didact Gothic"/>
              <a:sym typeface="Didact Gothic"/>
            </a:endParaRPr>
          </a:p>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Didact Gothic"/>
              <a:ea typeface="Didact Gothic"/>
              <a:cs typeface="Didact Gothic"/>
              <a:sym typeface="Didact Gothic"/>
            </a:endParaRPr>
          </a:p>
        </p:txBody>
      </p:sp>
      <p:pic>
        <p:nvPicPr>
          <p:cNvPr id="100" name="Google Shape;100;p15"/>
          <p:cNvPicPr preferRelativeResize="0"/>
          <p:nvPr/>
        </p:nvPicPr>
        <p:blipFill rotWithShape="1">
          <a:blip r:embed="rId5">
            <a:alphaModFix/>
          </a:blip>
          <a:srcRect/>
          <a:stretch/>
        </p:blipFill>
        <p:spPr>
          <a:xfrm>
            <a:off x="322775" y="391925"/>
            <a:ext cx="1325927" cy="1416826"/>
          </a:xfrm>
          <a:prstGeom prst="rect">
            <a:avLst/>
          </a:prstGeom>
          <a:noFill/>
          <a:ln>
            <a:noFill/>
          </a:ln>
        </p:spPr>
      </p:pic>
      <p:pic>
        <p:nvPicPr>
          <p:cNvPr id="101" name="Google Shape;101;p15"/>
          <p:cNvPicPr preferRelativeResize="0"/>
          <p:nvPr/>
        </p:nvPicPr>
        <p:blipFill rotWithShape="1">
          <a:blip r:embed="rId6">
            <a:alphaModFix/>
          </a:blip>
          <a:srcRect/>
          <a:stretch/>
        </p:blipFill>
        <p:spPr>
          <a:xfrm>
            <a:off x="7604950" y="1495275"/>
            <a:ext cx="1535951" cy="18021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6B8AF"/>
        </a:solidFill>
        <a:effectLst/>
      </p:bgPr>
    </p:bg>
    <p:spTree>
      <p:nvGrpSpPr>
        <p:cNvPr id="1" name="Shape 105"/>
        <p:cNvGrpSpPr/>
        <p:nvPr/>
      </p:nvGrpSpPr>
      <p:grpSpPr>
        <a:xfrm>
          <a:off x="0" y="0"/>
          <a:ext cx="0" cy="0"/>
          <a:chOff x="0" y="0"/>
          <a:chExt cx="0" cy="0"/>
        </a:xfrm>
      </p:grpSpPr>
      <p:sp>
        <p:nvSpPr>
          <p:cNvPr id="106" name="Google Shape;106;p16">
            <a:hlinkClick r:id="rId3" action="ppaction://hlinksldjump"/>
          </p:cNvPr>
          <p:cNvSpPr txBox="1"/>
          <p:nvPr/>
        </p:nvSpPr>
        <p:spPr>
          <a:xfrm>
            <a:off x="11200" y="-22400"/>
            <a:ext cx="9144000" cy="5143500"/>
          </a:xfrm>
          <a:prstGeom prst="rect">
            <a:avLst/>
          </a:prstGeom>
          <a:solidFill>
            <a:srgbClr val="F9D4ED"/>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Bangers"/>
              <a:ea typeface="Bangers"/>
              <a:cs typeface="Bangers"/>
              <a:sym typeface="Bangers"/>
            </a:endParaRPr>
          </a:p>
        </p:txBody>
      </p:sp>
      <p:sp>
        <p:nvSpPr>
          <p:cNvPr id="107" name="Google Shape;107;p16">
            <a:hlinkClick r:id="rId3" action="ppaction://hlinksldjump"/>
          </p:cNvPr>
          <p:cNvSpPr txBox="1"/>
          <p:nvPr/>
        </p:nvSpPr>
        <p:spPr>
          <a:xfrm>
            <a:off x="1490350" y="0"/>
            <a:ext cx="6185700" cy="829200"/>
          </a:xfrm>
          <a:prstGeom prst="rect">
            <a:avLst/>
          </a:prstGeom>
          <a:solidFill>
            <a:srgbClr val="F9D4ED"/>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4100"/>
              <a:buFont typeface="Arial"/>
              <a:buNone/>
            </a:pPr>
            <a:r>
              <a:rPr lang="en" sz="4100" b="0" i="0" u="none" strike="noStrike" cap="none">
                <a:solidFill>
                  <a:srgbClr val="000000"/>
                </a:solidFill>
                <a:latin typeface="Righteous"/>
                <a:ea typeface="Righteous"/>
                <a:cs typeface="Righteous"/>
                <a:sym typeface="Righteous"/>
              </a:rPr>
              <a:t>…And I am Mr. Rice</a:t>
            </a:r>
            <a:endParaRPr sz="4100" b="0" i="0" u="none" strike="noStrike" cap="none">
              <a:solidFill>
                <a:srgbClr val="000000"/>
              </a:solidFill>
              <a:latin typeface="Righteous"/>
              <a:ea typeface="Righteous"/>
              <a:cs typeface="Righteous"/>
              <a:sym typeface="Righteous"/>
            </a:endParaRPr>
          </a:p>
        </p:txBody>
      </p:sp>
      <p:sp>
        <p:nvSpPr>
          <p:cNvPr id="108" name="Google Shape;108;p16">
            <a:hlinkClick r:id="rId3" action="ppaction://hlinksldjump"/>
          </p:cNvPr>
          <p:cNvSpPr txBox="1"/>
          <p:nvPr/>
        </p:nvSpPr>
        <p:spPr>
          <a:xfrm>
            <a:off x="1393800" y="776650"/>
            <a:ext cx="6282300" cy="3545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b="0" i="0" u="none" strike="noStrike" cap="none">
                <a:solidFill>
                  <a:srgbClr val="000000"/>
                </a:solidFill>
                <a:latin typeface="Didact Gothic"/>
                <a:ea typeface="Didact Gothic"/>
                <a:cs typeface="Didact Gothic"/>
                <a:sym typeface="Didact Gothic"/>
              </a:rPr>
              <a:t>“Out of adversity comes opportunity”</a:t>
            </a:r>
            <a:endParaRPr/>
          </a:p>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Didact Gothic"/>
              <a:ea typeface="Didact Gothic"/>
              <a:cs typeface="Didact Gothic"/>
              <a:sym typeface="Didact Gothic"/>
            </a:endParaRPr>
          </a:p>
          <a:p>
            <a:pPr marL="0" marR="0" lvl="0" indent="0" algn="ctr" rtl="0">
              <a:lnSpc>
                <a:spcPct val="100000"/>
              </a:lnSpc>
              <a:spcBef>
                <a:spcPts val="0"/>
              </a:spcBef>
              <a:spcAft>
                <a:spcPts val="0"/>
              </a:spcAft>
              <a:buClr>
                <a:srgbClr val="000000"/>
              </a:buClr>
              <a:buSzPts val="1100"/>
              <a:buFont typeface="Arial"/>
              <a:buNone/>
            </a:pPr>
            <a:r>
              <a:rPr lang="en" sz="1100" b="0" i="0" u="none" strike="noStrike" cap="none">
                <a:solidFill>
                  <a:srgbClr val="000000"/>
                </a:solidFill>
                <a:latin typeface="Didact Gothic"/>
                <a:ea typeface="Didact Gothic"/>
                <a:cs typeface="Didact Gothic"/>
                <a:sym typeface="Didact Gothic"/>
              </a:rPr>
              <a:t>Benjamin Franklin’s observation is certainly true when it comes to the start</a:t>
            </a:r>
            <a:endParaRPr/>
          </a:p>
          <a:p>
            <a:pPr marL="0" marR="0" lvl="0" indent="0" algn="ctr" rtl="0">
              <a:lnSpc>
                <a:spcPct val="100000"/>
              </a:lnSpc>
              <a:spcBef>
                <a:spcPts val="0"/>
              </a:spcBef>
              <a:spcAft>
                <a:spcPts val="0"/>
              </a:spcAft>
              <a:buClr>
                <a:srgbClr val="000000"/>
              </a:buClr>
              <a:buSzPts val="1100"/>
              <a:buFont typeface="Arial"/>
              <a:buNone/>
            </a:pPr>
            <a:r>
              <a:rPr lang="en" sz="1100" b="0" i="0" u="none" strike="noStrike" cap="none">
                <a:solidFill>
                  <a:srgbClr val="000000"/>
                </a:solidFill>
                <a:latin typeface="Didact Gothic"/>
                <a:ea typeface="Didact Gothic"/>
                <a:cs typeface="Didact Gothic"/>
                <a:sym typeface="Didact Gothic"/>
              </a:rPr>
              <a:t>of the 2020 school year!  While this year will be challenging, it gives your child</a:t>
            </a:r>
            <a:endParaRPr/>
          </a:p>
          <a:p>
            <a:pPr marL="0" marR="0" lvl="0" indent="0" algn="ctr" rtl="0">
              <a:lnSpc>
                <a:spcPct val="100000"/>
              </a:lnSpc>
              <a:spcBef>
                <a:spcPts val="0"/>
              </a:spcBef>
              <a:spcAft>
                <a:spcPts val="0"/>
              </a:spcAft>
              <a:buClr>
                <a:srgbClr val="000000"/>
              </a:buClr>
              <a:buSzPts val="1100"/>
              <a:buFont typeface="Arial"/>
              <a:buNone/>
            </a:pPr>
            <a:r>
              <a:rPr lang="en" sz="1100" b="0" i="0" u="none" strike="noStrike" cap="none">
                <a:solidFill>
                  <a:srgbClr val="000000"/>
                </a:solidFill>
                <a:latin typeface="Didact Gothic"/>
                <a:ea typeface="Didact Gothic"/>
                <a:cs typeface="Didact Gothic"/>
                <a:sym typeface="Didact Gothic"/>
              </a:rPr>
              <a:t>the chance to learn in new ways and to become more independent and responsible.</a:t>
            </a:r>
            <a:endParaRPr/>
          </a:p>
          <a:p>
            <a:pPr marL="0" marR="0" lvl="0" indent="0" algn="ctr" rtl="0">
              <a:lnSpc>
                <a:spcPct val="100000"/>
              </a:lnSpc>
              <a:spcBef>
                <a:spcPts val="0"/>
              </a:spcBef>
              <a:spcAft>
                <a:spcPts val="0"/>
              </a:spcAft>
              <a:buClr>
                <a:srgbClr val="000000"/>
              </a:buClr>
              <a:buSzPts val="1100"/>
              <a:buFont typeface="Arial"/>
              <a:buNone/>
            </a:pPr>
            <a:r>
              <a:rPr lang="en" sz="1100" b="0" i="0" u="none" strike="noStrike" cap="none">
                <a:solidFill>
                  <a:srgbClr val="000000"/>
                </a:solidFill>
                <a:latin typeface="Didact Gothic"/>
                <a:ea typeface="Didact Gothic"/>
                <a:cs typeface="Didact Gothic"/>
                <a:sym typeface="Didact Gothic"/>
              </a:rPr>
              <a:t>Mrs. Brodfuehrer and I tailor our classes to be based in theory, but then to apply</a:t>
            </a:r>
            <a:endParaRPr/>
          </a:p>
          <a:p>
            <a:pPr marL="0" marR="0" lvl="0" indent="0" algn="ctr" rtl="0">
              <a:lnSpc>
                <a:spcPct val="100000"/>
              </a:lnSpc>
              <a:spcBef>
                <a:spcPts val="0"/>
              </a:spcBef>
              <a:spcAft>
                <a:spcPts val="0"/>
              </a:spcAft>
              <a:buClr>
                <a:srgbClr val="000000"/>
              </a:buClr>
              <a:buSzPts val="1100"/>
              <a:buFont typeface="Arial"/>
              <a:buNone/>
            </a:pPr>
            <a:r>
              <a:rPr lang="en" sz="1100" b="0" i="0" u="none" strike="noStrike" cap="none">
                <a:solidFill>
                  <a:srgbClr val="000000"/>
                </a:solidFill>
                <a:latin typeface="Didact Gothic"/>
                <a:ea typeface="Didact Gothic"/>
                <a:cs typeface="Didact Gothic"/>
                <a:sym typeface="Didact Gothic"/>
              </a:rPr>
              <a:t>those theories to the real world.</a:t>
            </a:r>
            <a:endParaRPr/>
          </a:p>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Didact Gothic"/>
              <a:ea typeface="Didact Gothic"/>
              <a:cs typeface="Didact Gothic"/>
              <a:sym typeface="Didact Gothic"/>
            </a:endParaRPr>
          </a:p>
          <a:p>
            <a:pPr marL="0" marR="0" lvl="0" indent="0" algn="ctr" rtl="0">
              <a:lnSpc>
                <a:spcPct val="100000"/>
              </a:lnSpc>
              <a:spcBef>
                <a:spcPts val="0"/>
              </a:spcBef>
              <a:spcAft>
                <a:spcPts val="0"/>
              </a:spcAft>
              <a:buClr>
                <a:srgbClr val="000000"/>
              </a:buClr>
              <a:buSzPts val="1100"/>
              <a:buFont typeface="Arial"/>
              <a:buNone/>
            </a:pPr>
            <a:r>
              <a:rPr lang="en" sz="1100" b="0" i="0" u="none" strike="noStrike" cap="none">
                <a:solidFill>
                  <a:srgbClr val="000000"/>
                </a:solidFill>
                <a:latin typeface="Didact Gothic"/>
                <a:ea typeface="Didact Gothic"/>
                <a:cs typeface="Didact Gothic"/>
                <a:sym typeface="Didact Gothic"/>
              </a:rPr>
              <a:t>I have been teaching for 26 years and have been co-teaching with Mrs. Brodfuehrer for over 10.</a:t>
            </a:r>
            <a:endParaRPr/>
          </a:p>
          <a:p>
            <a:pPr marL="0" marR="0" lvl="0" indent="0" algn="ctr" rtl="0">
              <a:lnSpc>
                <a:spcPct val="100000"/>
              </a:lnSpc>
              <a:spcBef>
                <a:spcPts val="0"/>
              </a:spcBef>
              <a:spcAft>
                <a:spcPts val="0"/>
              </a:spcAft>
              <a:buClr>
                <a:srgbClr val="000000"/>
              </a:buClr>
              <a:buSzPts val="1100"/>
              <a:buFont typeface="Arial"/>
              <a:buNone/>
            </a:pPr>
            <a:r>
              <a:rPr lang="en" sz="1100" b="0" i="0" u="none" strike="noStrike" cap="none">
                <a:solidFill>
                  <a:srgbClr val="000000"/>
                </a:solidFill>
                <a:latin typeface="Didact Gothic"/>
                <a:ea typeface="Didact Gothic"/>
                <a:cs typeface="Didact Gothic"/>
                <a:sym typeface="Didact Gothic"/>
              </a:rPr>
              <a:t>At home, I have an amazing wife and two daughters ages 6 and 3 and a soon-to-be 1 year old son.</a:t>
            </a:r>
            <a:endParaRPr/>
          </a:p>
          <a:p>
            <a:pPr marL="0" marR="0" lvl="0" indent="0" algn="ctr" rtl="0">
              <a:lnSpc>
                <a:spcPct val="100000"/>
              </a:lnSpc>
              <a:spcBef>
                <a:spcPts val="0"/>
              </a:spcBef>
              <a:spcAft>
                <a:spcPts val="0"/>
              </a:spcAft>
              <a:buClr>
                <a:srgbClr val="000000"/>
              </a:buClr>
              <a:buSzPts val="1100"/>
              <a:buFont typeface="Arial"/>
              <a:buNone/>
            </a:pPr>
            <a:r>
              <a:rPr lang="en" sz="1100" b="0" i="0" u="none" strike="noStrike" cap="none">
                <a:solidFill>
                  <a:srgbClr val="000000"/>
                </a:solidFill>
                <a:latin typeface="Didact Gothic"/>
                <a:ea typeface="Didact Gothic"/>
                <a:cs typeface="Didact Gothic"/>
                <a:sym typeface="Didact Gothic"/>
              </a:rPr>
              <a:t>Martial arts have always been a core part of life for me and I love standup paddle boarding.</a:t>
            </a:r>
            <a:endParaRPr/>
          </a:p>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Didact Gothic"/>
              <a:ea typeface="Didact Gothic"/>
              <a:cs typeface="Didact Gothic"/>
              <a:sym typeface="Didact Gothic"/>
            </a:endParaRPr>
          </a:p>
          <a:p>
            <a:pPr marL="0" marR="0" lvl="0" indent="0" algn="ctr" rtl="0">
              <a:lnSpc>
                <a:spcPct val="100000"/>
              </a:lnSpc>
              <a:spcBef>
                <a:spcPts val="0"/>
              </a:spcBef>
              <a:spcAft>
                <a:spcPts val="0"/>
              </a:spcAft>
              <a:buClr>
                <a:srgbClr val="000000"/>
              </a:buClr>
              <a:buSzPts val="1100"/>
              <a:buFont typeface="Arial"/>
              <a:buNone/>
            </a:pPr>
            <a:r>
              <a:rPr lang="en" sz="1100" b="0" i="0" u="none" strike="noStrike" cap="none">
                <a:solidFill>
                  <a:srgbClr val="000000"/>
                </a:solidFill>
                <a:latin typeface="Didact Gothic"/>
                <a:ea typeface="Didact Gothic"/>
                <a:cs typeface="Didact Gothic"/>
                <a:sym typeface="Didact Gothic"/>
              </a:rPr>
              <a:t>I always tell students that to be successful in my class, they need to do 3 things.</a:t>
            </a:r>
            <a:endParaRPr/>
          </a:p>
          <a:p>
            <a:pPr marL="0" marR="0" lvl="0" indent="0" algn="ctr" rtl="0">
              <a:lnSpc>
                <a:spcPct val="100000"/>
              </a:lnSpc>
              <a:spcBef>
                <a:spcPts val="0"/>
              </a:spcBef>
              <a:spcAft>
                <a:spcPts val="0"/>
              </a:spcAft>
              <a:buClr>
                <a:srgbClr val="000000"/>
              </a:buClr>
              <a:buSzPts val="1100"/>
              <a:buFont typeface="Arial"/>
              <a:buNone/>
            </a:pPr>
            <a:r>
              <a:rPr lang="en" sz="1100" b="0" i="0" u="none" strike="noStrike" cap="none">
                <a:solidFill>
                  <a:srgbClr val="000000"/>
                </a:solidFill>
                <a:latin typeface="Didact Gothic"/>
                <a:ea typeface="Didact Gothic"/>
                <a:cs typeface="Didact Gothic"/>
                <a:sym typeface="Didact Gothic"/>
              </a:rPr>
              <a:t>Be Responsible</a:t>
            </a:r>
            <a:endParaRPr/>
          </a:p>
          <a:p>
            <a:pPr marL="0" marR="0" lvl="0" indent="0" algn="ctr" rtl="0">
              <a:lnSpc>
                <a:spcPct val="100000"/>
              </a:lnSpc>
              <a:spcBef>
                <a:spcPts val="0"/>
              </a:spcBef>
              <a:spcAft>
                <a:spcPts val="0"/>
              </a:spcAft>
              <a:buClr>
                <a:srgbClr val="000000"/>
              </a:buClr>
              <a:buSzPts val="1100"/>
              <a:buFont typeface="Arial"/>
              <a:buNone/>
            </a:pPr>
            <a:r>
              <a:rPr lang="en" sz="1100" b="0" i="0" u="none" strike="noStrike" cap="none">
                <a:solidFill>
                  <a:srgbClr val="000000"/>
                </a:solidFill>
                <a:latin typeface="Didact Gothic"/>
                <a:ea typeface="Didact Gothic"/>
                <a:cs typeface="Didact Gothic"/>
                <a:sym typeface="Didact Gothic"/>
              </a:rPr>
              <a:t> Be Respectful</a:t>
            </a:r>
            <a:endParaRPr/>
          </a:p>
          <a:p>
            <a:pPr marL="0" marR="0" lvl="0" indent="0" algn="ctr" rtl="0">
              <a:lnSpc>
                <a:spcPct val="100000"/>
              </a:lnSpc>
              <a:spcBef>
                <a:spcPts val="0"/>
              </a:spcBef>
              <a:spcAft>
                <a:spcPts val="0"/>
              </a:spcAft>
              <a:buClr>
                <a:srgbClr val="000000"/>
              </a:buClr>
              <a:buSzPts val="1100"/>
              <a:buFont typeface="Arial"/>
              <a:buNone/>
            </a:pPr>
            <a:r>
              <a:rPr lang="en" sz="1100" b="0" i="0" u="none" strike="noStrike" cap="none">
                <a:solidFill>
                  <a:srgbClr val="000000"/>
                </a:solidFill>
                <a:latin typeface="Didact Gothic"/>
                <a:ea typeface="Didact Gothic"/>
                <a:cs typeface="Didact Gothic"/>
                <a:sym typeface="Didact Gothic"/>
              </a:rPr>
              <a:t>Be Honest</a:t>
            </a:r>
            <a:endParaRPr/>
          </a:p>
          <a:p>
            <a:pPr marL="0" marR="0" lvl="0" indent="0" algn="ctr" rtl="0">
              <a:lnSpc>
                <a:spcPct val="100000"/>
              </a:lnSpc>
              <a:spcBef>
                <a:spcPts val="0"/>
              </a:spcBef>
              <a:spcAft>
                <a:spcPts val="0"/>
              </a:spcAft>
              <a:buClr>
                <a:srgbClr val="000000"/>
              </a:buClr>
              <a:buSzPts val="1100"/>
              <a:buFont typeface="Arial"/>
              <a:buNone/>
            </a:pPr>
            <a:r>
              <a:rPr lang="en" sz="1100" b="0" i="0" u="none" strike="noStrike" cap="none">
                <a:solidFill>
                  <a:srgbClr val="000000"/>
                </a:solidFill>
                <a:latin typeface="Didact Gothic"/>
                <a:ea typeface="Didact Gothic"/>
                <a:cs typeface="Didact Gothic"/>
                <a:sym typeface="Didact Gothic"/>
              </a:rPr>
              <a:t>Following these rules will bring them excellence in my class, as well as in life.</a:t>
            </a:r>
            <a:endParaRPr sz="1100" b="0" i="0" u="none" strike="noStrike" cap="none">
              <a:solidFill>
                <a:srgbClr val="000000"/>
              </a:solidFill>
              <a:latin typeface="Didact Gothic"/>
              <a:ea typeface="Didact Gothic"/>
              <a:cs typeface="Didact Gothic"/>
              <a:sym typeface="Didact Gothic"/>
            </a:endParaRPr>
          </a:p>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Didact Gothic"/>
              <a:ea typeface="Didact Gothic"/>
              <a:cs typeface="Didact Gothic"/>
              <a:sym typeface="Didact Gothic"/>
            </a:endParaRPr>
          </a:p>
          <a:p>
            <a:pPr marL="0" marR="0" lvl="0" indent="0" algn="ctr" rtl="0">
              <a:lnSpc>
                <a:spcPct val="100000"/>
              </a:lnSpc>
              <a:spcBef>
                <a:spcPts val="0"/>
              </a:spcBef>
              <a:spcAft>
                <a:spcPts val="0"/>
              </a:spcAft>
              <a:buClr>
                <a:srgbClr val="000000"/>
              </a:buClr>
              <a:buSzPts val="1100"/>
              <a:buFont typeface="Arial"/>
              <a:buNone/>
            </a:pPr>
            <a:r>
              <a:rPr lang="en" sz="1100" b="0" i="0" u="none" strike="noStrike" cap="none">
                <a:solidFill>
                  <a:srgbClr val="000000"/>
                </a:solidFill>
                <a:latin typeface="Didact Gothic"/>
                <a:ea typeface="Didact Gothic"/>
                <a:cs typeface="Didact Gothic"/>
                <a:sym typeface="Didact Gothic"/>
              </a:rPr>
              <a:t>I can be reached via email at </a:t>
            </a:r>
            <a:r>
              <a:rPr lang="en" sz="1100" b="0" i="0" u="sng" strike="noStrike" cap="none">
                <a:solidFill>
                  <a:schemeClr val="hlink"/>
                </a:solidFill>
                <a:latin typeface="Didact Gothic"/>
                <a:ea typeface="Didact Gothic"/>
                <a:cs typeface="Didact Gothic"/>
                <a:sym typeface="Didact Gothic"/>
                <a:hlinkClick r:id="rId4"/>
              </a:rPr>
              <a:t>frice@frontiercsd.org</a:t>
            </a:r>
            <a:endParaRPr sz="1100" b="0" i="0" u="none" strike="noStrike" cap="none">
              <a:solidFill>
                <a:srgbClr val="000000"/>
              </a:solidFill>
              <a:latin typeface="Didact Gothic"/>
              <a:ea typeface="Didact Gothic"/>
              <a:cs typeface="Didact Gothic"/>
              <a:sym typeface="Didact Gothic"/>
            </a:endParaRPr>
          </a:p>
          <a:p>
            <a:pPr marL="0" marR="0" lvl="0" indent="0" algn="ctr" rtl="0">
              <a:lnSpc>
                <a:spcPct val="100000"/>
              </a:lnSpc>
              <a:spcBef>
                <a:spcPts val="0"/>
              </a:spcBef>
              <a:spcAft>
                <a:spcPts val="0"/>
              </a:spcAft>
              <a:buClr>
                <a:srgbClr val="000000"/>
              </a:buClr>
              <a:buSzPts val="1100"/>
              <a:buFont typeface="Arial"/>
              <a:buNone/>
            </a:pPr>
            <a:r>
              <a:rPr lang="en" sz="1100" b="0" i="0" u="none" strike="noStrike" cap="none">
                <a:solidFill>
                  <a:srgbClr val="000000"/>
                </a:solidFill>
                <a:latin typeface="Didact Gothic"/>
                <a:ea typeface="Didact Gothic"/>
                <a:cs typeface="Didact Gothic"/>
                <a:sym typeface="Didact Gothic"/>
              </a:rPr>
              <a:t>. </a:t>
            </a:r>
            <a:endParaRPr sz="1100" b="0" i="0" u="none" strike="noStrike" cap="none">
              <a:solidFill>
                <a:srgbClr val="000000"/>
              </a:solidFill>
              <a:latin typeface="Didact Gothic"/>
              <a:ea typeface="Didact Gothic"/>
              <a:cs typeface="Didact Gothic"/>
              <a:sym typeface="Didact Gothic"/>
            </a:endParaRPr>
          </a:p>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Didact Gothic"/>
              <a:ea typeface="Didact Gothic"/>
              <a:cs typeface="Didact Gothic"/>
              <a:sym typeface="Didact Gothic"/>
            </a:endParaRPr>
          </a:p>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Didact Gothic"/>
              <a:ea typeface="Didact Gothic"/>
              <a:cs typeface="Didact Gothic"/>
              <a:sym typeface="Didact Gothic"/>
            </a:endParaRPr>
          </a:p>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Didact Gothic"/>
              <a:ea typeface="Didact Gothic"/>
              <a:cs typeface="Didact Gothic"/>
              <a:sym typeface="Didact Gothic"/>
            </a:endParaRPr>
          </a:p>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Didact Gothic"/>
              <a:ea typeface="Didact Gothic"/>
              <a:cs typeface="Didact Gothic"/>
              <a:sym typeface="Didact Gothic"/>
            </a:endParaRPr>
          </a:p>
        </p:txBody>
      </p:sp>
      <p:pic>
        <p:nvPicPr>
          <p:cNvPr id="109" name="Google Shape;109;p16"/>
          <p:cNvPicPr preferRelativeResize="0"/>
          <p:nvPr/>
        </p:nvPicPr>
        <p:blipFill rotWithShape="1">
          <a:blip r:embed="rId5">
            <a:alphaModFix/>
          </a:blip>
          <a:srcRect/>
          <a:stretch/>
        </p:blipFill>
        <p:spPr>
          <a:xfrm rot="1724256">
            <a:off x="6926655" y="2438657"/>
            <a:ext cx="1770661" cy="2404879"/>
          </a:xfrm>
          <a:prstGeom prst="rect">
            <a:avLst/>
          </a:prstGeom>
          <a:noFill/>
          <a:ln>
            <a:noFill/>
          </a:ln>
        </p:spPr>
      </p:pic>
      <p:pic>
        <p:nvPicPr>
          <p:cNvPr id="110" name="Google Shape;110;p16"/>
          <p:cNvPicPr preferRelativeResize="0"/>
          <p:nvPr/>
        </p:nvPicPr>
        <p:blipFill rotWithShape="1">
          <a:blip r:embed="rId6">
            <a:alphaModFix/>
          </a:blip>
          <a:srcRect/>
          <a:stretch/>
        </p:blipFill>
        <p:spPr>
          <a:xfrm rot="-1302662">
            <a:off x="353042" y="2708600"/>
            <a:ext cx="1702739" cy="2174690"/>
          </a:xfrm>
          <a:prstGeom prst="rect">
            <a:avLst/>
          </a:prstGeom>
          <a:noFill/>
          <a:ln>
            <a:noFill/>
          </a:ln>
        </p:spPr>
      </p:pic>
      <p:pic>
        <p:nvPicPr>
          <p:cNvPr id="111" name="Google Shape;111;p16"/>
          <p:cNvPicPr preferRelativeResize="0"/>
          <p:nvPr/>
        </p:nvPicPr>
        <p:blipFill rotWithShape="1">
          <a:blip r:embed="rId7">
            <a:alphaModFix/>
          </a:blip>
          <a:srcRect/>
          <a:stretch/>
        </p:blipFill>
        <p:spPr>
          <a:xfrm rot="1629197">
            <a:off x="7389918" y="200260"/>
            <a:ext cx="1413214" cy="1884285"/>
          </a:xfrm>
          <a:prstGeom prst="rect">
            <a:avLst/>
          </a:prstGeom>
          <a:noFill/>
          <a:ln>
            <a:noFill/>
          </a:ln>
        </p:spPr>
      </p:pic>
      <p:pic>
        <p:nvPicPr>
          <p:cNvPr id="112" name="Google Shape;112;p16"/>
          <p:cNvPicPr preferRelativeResize="0"/>
          <p:nvPr/>
        </p:nvPicPr>
        <p:blipFill rotWithShape="1">
          <a:blip r:embed="rId8">
            <a:alphaModFix/>
          </a:blip>
          <a:srcRect/>
          <a:stretch/>
        </p:blipFill>
        <p:spPr>
          <a:xfrm rot="-1159285">
            <a:off x="302593" y="183151"/>
            <a:ext cx="1537921" cy="209089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17">
            <a:hlinkClick r:id="rId3" action="ppaction://hlinksldjump"/>
          </p:cNvPr>
          <p:cNvSpPr txBox="1"/>
          <p:nvPr/>
        </p:nvSpPr>
        <p:spPr>
          <a:xfrm>
            <a:off x="-95500" y="-319578"/>
            <a:ext cx="9144000" cy="5143500"/>
          </a:xfrm>
          <a:prstGeom prst="rect">
            <a:avLst/>
          </a:prstGeom>
          <a:solidFill>
            <a:srgbClr val="C9EAE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Bangers"/>
              <a:ea typeface="Bangers"/>
              <a:cs typeface="Bangers"/>
              <a:sym typeface="Bangers"/>
            </a:endParaRPr>
          </a:p>
        </p:txBody>
      </p:sp>
      <p:sp>
        <p:nvSpPr>
          <p:cNvPr id="118" name="Google Shape;118;p17"/>
          <p:cNvSpPr txBox="1"/>
          <p:nvPr/>
        </p:nvSpPr>
        <p:spPr>
          <a:xfrm>
            <a:off x="559038" y="488887"/>
            <a:ext cx="2763584" cy="2770361"/>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 sz="2000" b="0" i="0" u="none" strike="noStrike" cap="none">
                <a:solidFill>
                  <a:schemeClr val="dk1"/>
                </a:solidFill>
                <a:latin typeface="Righteous"/>
                <a:ea typeface="Righteous"/>
                <a:cs typeface="Righteous"/>
                <a:sym typeface="Righteous"/>
              </a:rPr>
              <a:t>Govt/Eco/Resource Room </a:t>
            </a:r>
            <a:endParaRPr/>
          </a:p>
          <a:p>
            <a:pPr marL="0" marR="0" lvl="0" indent="0" algn="ctr" rtl="0">
              <a:lnSpc>
                <a:spcPct val="100000"/>
              </a:lnSpc>
              <a:spcBef>
                <a:spcPts val="0"/>
              </a:spcBef>
              <a:spcAft>
                <a:spcPts val="0"/>
              </a:spcAft>
              <a:buClr>
                <a:srgbClr val="000000"/>
              </a:buClr>
              <a:buSzPts val="2000"/>
              <a:buFont typeface="Arial"/>
              <a:buNone/>
            </a:pPr>
            <a:r>
              <a:rPr lang="en" sz="2000" b="0" i="0" u="none" strike="noStrike" cap="none">
                <a:solidFill>
                  <a:schemeClr val="dk1"/>
                </a:solidFill>
                <a:latin typeface="Righteous"/>
                <a:ea typeface="Righteous"/>
                <a:cs typeface="Righteous"/>
                <a:sym typeface="Righteous"/>
              </a:rPr>
              <a:t>Syllabus can be found</a:t>
            </a:r>
            <a:endParaRPr sz="2000" b="0" i="0" u="none" strike="noStrike" cap="none">
              <a:solidFill>
                <a:schemeClr val="dk1"/>
              </a:solidFill>
              <a:latin typeface="Righteous"/>
              <a:ea typeface="Righteous"/>
              <a:cs typeface="Righteous"/>
              <a:sym typeface="Righteous"/>
            </a:endParaRPr>
          </a:p>
          <a:p>
            <a:pPr marL="0" marR="0" lvl="0" indent="0" algn="ctr" rtl="0">
              <a:lnSpc>
                <a:spcPct val="100000"/>
              </a:lnSpc>
              <a:spcBef>
                <a:spcPts val="0"/>
              </a:spcBef>
              <a:spcAft>
                <a:spcPts val="0"/>
              </a:spcAft>
              <a:buClr>
                <a:srgbClr val="000000"/>
              </a:buClr>
              <a:buSzPts val="2000"/>
              <a:buFont typeface="Arial"/>
              <a:buNone/>
            </a:pPr>
            <a:r>
              <a:rPr lang="en" sz="2000" b="0" i="0" u="none" strike="noStrike" cap="none">
                <a:solidFill>
                  <a:schemeClr val="dk1"/>
                </a:solidFill>
                <a:latin typeface="Righteous"/>
                <a:ea typeface="Righteous"/>
                <a:cs typeface="Righteous"/>
                <a:sym typeface="Righteous"/>
              </a:rPr>
              <a:t>in your child’s Google Classroom or please visit my webpage on the Frontier High school website.</a:t>
            </a:r>
            <a:endParaRPr/>
          </a:p>
          <a:p>
            <a:pPr marL="0" marR="0" lvl="0" indent="0" algn="ctr" rtl="0">
              <a:lnSpc>
                <a:spcPct val="100000"/>
              </a:lnSpc>
              <a:spcBef>
                <a:spcPts val="0"/>
              </a:spcBef>
              <a:spcAft>
                <a:spcPts val="0"/>
              </a:spcAft>
              <a:buClr>
                <a:srgbClr val="000000"/>
              </a:buClr>
              <a:buSzPts val="2500"/>
              <a:buFont typeface="Arial"/>
              <a:buNone/>
            </a:pPr>
            <a:endParaRPr sz="2500" b="0" i="0" u="none" strike="noStrike" cap="none">
              <a:solidFill>
                <a:schemeClr val="dk1"/>
              </a:solidFill>
              <a:latin typeface="Righteous"/>
              <a:ea typeface="Righteous"/>
              <a:cs typeface="Righteous"/>
              <a:sym typeface="Righteous"/>
            </a:endParaRPr>
          </a:p>
          <a:p>
            <a:pPr marL="0" marR="0" lvl="0" indent="0" algn="ctr" rtl="0">
              <a:lnSpc>
                <a:spcPct val="100000"/>
              </a:lnSpc>
              <a:spcBef>
                <a:spcPts val="0"/>
              </a:spcBef>
              <a:spcAft>
                <a:spcPts val="0"/>
              </a:spcAft>
              <a:buClr>
                <a:srgbClr val="000000"/>
              </a:buClr>
              <a:buSzPts val="2500"/>
              <a:buFont typeface="Arial"/>
              <a:buNone/>
            </a:pPr>
            <a:endParaRPr sz="2500" b="0" i="0" u="none" strike="noStrike" cap="none">
              <a:solidFill>
                <a:schemeClr val="dk1"/>
              </a:solidFill>
              <a:latin typeface="Righteous"/>
              <a:ea typeface="Righteous"/>
              <a:cs typeface="Righteous"/>
              <a:sym typeface="Righteous"/>
            </a:endParaRPr>
          </a:p>
        </p:txBody>
      </p:sp>
      <p:pic>
        <p:nvPicPr>
          <p:cNvPr id="119" name="Google Shape;119;p17"/>
          <p:cNvPicPr preferRelativeResize="0"/>
          <p:nvPr/>
        </p:nvPicPr>
        <p:blipFill rotWithShape="1">
          <a:blip r:embed="rId4">
            <a:alphaModFix/>
          </a:blip>
          <a:srcRect/>
          <a:stretch/>
        </p:blipFill>
        <p:spPr>
          <a:xfrm>
            <a:off x="4476500" y="-207353"/>
            <a:ext cx="3790950" cy="37909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6B8AF"/>
        </a:solidFill>
        <a:effectLst/>
      </p:bgPr>
    </p:bg>
    <p:spTree>
      <p:nvGrpSpPr>
        <p:cNvPr id="1" name="Shape 123"/>
        <p:cNvGrpSpPr/>
        <p:nvPr/>
      </p:nvGrpSpPr>
      <p:grpSpPr>
        <a:xfrm>
          <a:off x="0" y="0"/>
          <a:ext cx="0" cy="0"/>
          <a:chOff x="0" y="0"/>
          <a:chExt cx="0" cy="0"/>
        </a:xfrm>
      </p:grpSpPr>
      <p:sp>
        <p:nvSpPr>
          <p:cNvPr id="124" name="Google Shape;124;p18">
            <a:hlinkClick r:id="rId3" action="ppaction://hlinksldjump"/>
          </p:cNvPr>
          <p:cNvSpPr txBox="1"/>
          <p:nvPr/>
        </p:nvSpPr>
        <p:spPr>
          <a:xfrm>
            <a:off x="0" y="-125675"/>
            <a:ext cx="9144000" cy="5143500"/>
          </a:xfrm>
          <a:prstGeom prst="rect">
            <a:avLst/>
          </a:prstGeom>
          <a:solidFill>
            <a:srgbClr val="B4A7D6"/>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Bangers"/>
              <a:ea typeface="Bangers"/>
              <a:cs typeface="Bangers"/>
              <a:sym typeface="Bangers"/>
            </a:endParaRPr>
          </a:p>
        </p:txBody>
      </p:sp>
      <p:pic>
        <p:nvPicPr>
          <p:cNvPr id="125" name="Google Shape;125;p18">
            <a:hlinkClick r:id="rId3" action="ppaction://hlinksldjump"/>
          </p:cNvPr>
          <p:cNvPicPr preferRelativeResize="0"/>
          <p:nvPr/>
        </p:nvPicPr>
        <p:blipFill rotWithShape="1">
          <a:blip r:embed="rId4">
            <a:alphaModFix/>
          </a:blip>
          <a:srcRect/>
          <a:stretch/>
        </p:blipFill>
        <p:spPr>
          <a:xfrm>
            <a:off x="11200" y="19021"/>
            <a:ext cx="1545318" cy="1545300"/>
          </a:xfrm>
          <a:prstGeom prst="rect">
            <a:avLst/>
          </a:prstGeom>
          <a:noFill/>
          <a:ln>
            <a:noFill/>
          </a:ln>
        </p:spPr>
      </p:pic>
      <p:sp>
        <p:nvSpPr>
          <p:cNvPr id="126" name="Google Shape;126;p18"/>
          <p:cNvSpPr txBox="1"/>
          <p:nvPr/>
        </p:nvSpPr>
        <p:spPr>
          <a:xfrm>
            <a:off x="6651750" y="359825"/>
            <a:ext cx="2331300" cy="1545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0" i="0" u="none" strike="noStrike" cap="none">
                <a:solidFill>
                  <a:srgbClr val="000000"/>
                </a:solidFill>
                <a:latin typeface="Righteous"/>
                <a:ea typeface="Righteous"/>
                <a:cs typeface="Righteous"/>
                <a:sym typeface="Righteous"/>
              </a:rPr>
              <a:t>*students will be expected to come to class prepared and ready to learn. With the abbreviated schedule we have, it will be vital to get down to work as soon as possible.</a:t>
            </a:r>
            <a:endParaRPr sz="1300" b="0" i="0" u="none" strike="noStrike" cap="none">
              <a:solidFill>
                <a:srgbClr val="000000"/>
              </a:solidFill>
              <a:latin typeface="Righteous"/>
              <a:ea typeface="Righteous"/>
              <a:cs typeface="Righteous"/>
              <a:sym typeface="Righteous"/>
            </a:endParaRPr>
          </a:p>
        </p:txBody>
      </p:sp>
      <p:pic>
        <p:nvPicPr>
          <p:cNvPr id="127" name="Google Shape;127;p18"/>
          <p:cNvPicPr preferRelativeResize="0"/>
          <p:nvPr/>
        </p:nvPicPr>
        <p:blipFill rotWithShape="1">
          <a:blip r:embed="rId5">
            <a:alphaModFix/>
          </a:blip>
          <a:srcRect l="27949" r="16800"/>
          <a:stretch/>
        </p:blipFill>
        <p:spPr>
          <a:xfrm>
            <a:off x="7454150" y="2006175"/>
            <a:ext cx="1479301" cy="2875500"/>
          </a:xfrm>
          <a:prstGeom prst="rect">
            <a:avLst/>
          </a:prstGeom>
          <a:noFill/>
          <a:ln>
            <a:noFill/>
          </a:ln>
        </p:spPr>
      </p:pic>
      <p:pic>
        <p:nvPicPr>
          <p:cNvPr id="128" name="Google Shape;128;p18"/>
          <p:cNvPicPr preferRelativeResize="0"/>
          <p:nvPr/>
        </p:nvPicPr>
        <p:blipFill rotWithShape="1">
          <a:blip r:embed="rId6">
            <a:alphaModFix/>
          </a:blip>
          <a:srcRect/>
          <a:stretch/>
        </p:blipFill>
        <p:spPr>
          <a:xfrm>
            <a:off x="6651740" y="3168698"/>
            <a:ext cx="1479300" cy="1849138"/>
          </a:xfrm>
          <a:prstGeom prst="rect">
            <a:avLst/>
          </a:prstGeom>
          <a:noFill/>
          <a:ln>
            <a:noFill/>
          </a:ln>
        </p:spPr>
      </p:pic>
      <p:sp>
        <p:nvSpPr>
          <p:cNvPr id="129" name="Google Shape;129;p18"/>
          <p:cNvSpPr txBox="1"/>
          <p:nvPr/>
        </p:nvSpPr>
        <p:spPr>
          <a:xfrm>
            <a:off x="473925" y="1294275"/>
            <a:ext cx="2779500" cy="296085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1" u="sng" strike="noStrike" cap="none" dirty="0">
                <a:solidFill>
                  <a:srgbClr val="000000"/>
                </a:solidFill>
                <a:latin typeface="Arial"/>
                <a:ea typeface="Arial"/>
                <a:cs typeface="Arial"/>
                <a:sym typeface="Arial"/>
              </a:rPr>
              <a:t>Hybrid instruction</a:t>
            </a:r>
            <a:endParaRPr sz="1400" b="1" i="1" u="sng"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err="1">
                <a:solidFill>
                  <a:srgbClr val="000000"/>
                </a:solidFill>
                <a:latin typeface="Arial"/>
                <a:ea typeface="Arial"/>
                <a:cs typeface="Arial"/>
                <a:sym typeface="Arial"/>
              </a:rPr>
              <a:t>Gov</a:t>
            </a:r>
            <a:r>
              <a:rPr lang="en-US" sz="1400" b="0" i="0" u="none" strike="noStrike" cap="none" dirty="0">
                <a:solidFill>
                  <a:srgbClr val="000000"/>
                </a:solidFill>
                <a:latin typeface="Arial"/>
                <a:ea typeface="Arial"/>
                <a:cs typeface="Arial"/>
                <a:sym typeface="Arial"/>
              </a:rPr>
              <a:t>: Check Google Classroom and complete work at your own pace.  You have one week to complete it unless otherwise noted.</a:t>
            </a:r>
          </a:p>
          <a:p>
            <a:pPr marL="0" marR="0" lvl="0" indent="0" algn="l" rtl="0">
              <a:lnSpc>
                <a:spcPct val="100000"/>
              </a:lnSpc>
              <a:spcBef>
                <a:spcPts val="0"/>
              </a:spcBef>
              <a:spcAft>
                <a:spcPts val="0"/>
              </a:spcAft>
              <a:buClr>
                <a:srgbClr val="000000"/>
              </a:buClr>
              <a:buSzPts val="1400"/>
              <a:buFont typeface="Arial"/>
              <a:buNone/>
            </a:pPr>
            <a:endParaRPr lang="en-US" dirty="0"/>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rgbClr val="000000"/>
                </a:solidFill>
                <a:latin typeface="Arial"/>
                <a:ea typeface="Arial"/>
                <a:cs typeface="Arial"/>
                <a:sym typeface="Arial"/>
              </a:rPr>
              <a:t>Eco: </a:t>
            </a:r>
            <a:r>
              <a:rPr lang="en-US" sz="1400" b="1" i="1" u="sng" strike="noStrike" cap="none" dirty="0">
                <a:solidFill>
                  <a:srgbClr val="000000"/>
                </a:solidFill>
                <a:latin typeface="Arial"/>
                <a:ea typeface="Arial"/>
                <a:cs typeface="Arial"/>
                <a:sym typeface="Arial"/>
              </a:rPr>
              <a:t>LIVE</a:t>
            </a:r>
            <a:r>
              <a:rPr lang="en-US" sz="1400" b="0" i="0" u="none" strike="noStrike" cap="none" dirty="0">
                <a:solidFill>
                  <a:srgbClr val="000000"/>
                </a:solidFill>
                <a:latin typeface="Arial"/>
                <a:ea typeface="Arial"/>
                <a:cs typeface="Arial"/>
                <a:sym typeface="Arial"/>
              </a:rPr>
              <a:t> DAILY (except Wed).  Log in during class time.</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lang="en"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dirty="0">
                <a:solidFill>
                  <a:srgbClr val="000000"/>
                </a:solidFill>
                <a:latin typeface="Arial"/>
                <a:ea typeface="Arial"/>
                <a:cs typeface="Arial"/>
                <a:sym typeface="Arial"/>
              </a:rPr>
              <a:t>Together we will get into a routine and make our time together productive. </a:t>
            </a:r>
            <a:endParaRPr sz="1400" b="0" i="0" u="none" strike="noStrike" cap="none" dirty="0">
              <a:solidFill>
                <a:srgbClr val="000000"/>
              </a:solidFill>
              <a:latin typeface="Arial"/>
              <a:ea typeface="Arial"/>
              <a:cs typeface="Arial"/>
              <a:sym typeface="Arial"/>
            </a:endParaRPr>
          </a:p>
        </p:txBody>
      </p:sp>
      <p:sp>
        <p:nvSpPr>
          <p:cNvPr id="130" name="Google Shape;130;p18">
            <a:hlinkClick r:id="rId3" action="ppaction://hlinksldjump"/>
          </p:cNvPr>
          <p:cNvSpPr txBox="1"/>
          <p:nvPr/>
        </p:nvSpPr>
        <p:spPr>
          <a:xfrm>
            <a:off x="3384229" y="0"/>
            <a:ext cx="2465100" cy="4663200"/>
          </a:xfrm>
          <a:prstGeom prst="rect">
            <a:avLst/>
          </a:prstGeom>
          <a:solidFill>
            <a:srgbClr val="B4A7D6"/>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0" u="sng" strike="noStrike" cap="none" dirty="0">
                <a:solidFill>
                  <a:srgbClr val="000000"/>
                </a:solidFill>
                <a:latin typeface="Arial"/>
                <a:ea typeface="Arial"/>
                <a:cs typeface="Arial"/>
                <a:sym typeface="Arial"/>
              </a:rPr>
              <a:t>Virtual students &amp; Remote Learning Days</a:t>
            </a:r>
            <a:endParaRPr sz="1400" b="1" i="0" u="sng"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dirty="0">
                <a:solidFill>
                  <a:srgbClr val="000000"/>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dirty="0">
                <a:solidFill>
                  <a:srgbClr val="FF0000"/>
                </a:solidFill>
                <a:latin typeface="Arial"/>
                <a:ea typeface="Arial"/>
                <a:cs typeface="Arial"/>
                <a:sym typeface="Arial"/>
              </a:rPr>
              <a:t>100% VIRTUAL </a:t>
            </a:r>
            <a:endParaRPr dirty="0"/>
          </a:p>
          <a:p>
            <a:pPr marL="0" marR="0" lvl="0" indent="0" algn="l" rtl="0">
              <a:lnSpc>
                <a:spcPct val="100000"/>
              </a:lnSpc>
              <a:spcBef>
                <a:spcPts val="0"/>
              </a:spcBef>
              <a:spcAft>
                <a:spcPts val="0"/>
              </a:spcAft>
              <a:buClr>
                <a:srgbClr val="000000"/>
              </a:buClr>
              <a:buSzPts val="1200"/>
              <a:buFont typeface="Arial"/>
              <a:buNone/>
            </a:pPr>
            <a:r>
              <a:rPr lang="en" sz="1200" b="1" i="0" u="none" strike="noStrike" cap="none" dirty="0">
                <a:solidFill>
                  <a:srgbClr val="000000"/>
                </a:solidFill>
                <a:latin typeface="Arial"/>
                <a:ea typeface="Arial"/>
                <a:cs typeface="Arial"/>
                <a:sym typeface="Arial"/>
              </a:rPr>
              <a:t>Government: </a:t>
            </a:r>
            <a:r>
              <a:rPr lang="en" sz="1200" i="0" u="none" strike="noStrike" cap="none" dirty="0">
                <a:solidFill>
                  <a:srgbClr val="000000"/>
                </a:solidFill>
                <a:latin typeface="Arial"/>
                <a:ea typeface="Arial"/>
                <a:cs typeface="Arial"/>
                <a:sym typeface="Arial"/>
              </a:rPr>
              <a:t>Complete work in Google Classroom and check announcements. You are to report LIVE during your </a:t>
            </a:r>
            <a:r>
              <a:rPr lang="en" sz="1200" i="0" u="none" strike="noStrike" cap="none">
                <a:solidFill>
                  <a:srgbClr val="000000"/>
                </a:solidFill>
                <a:latin typeface="Arial"/>
                <a:ea typeface="Arial"/>
                <a:cs typeface="Arial"/>
                <a:sym typeface="Arial"/>
              </a:rPr>
              <a:t>scheduled class period.</a:t>
            </a:r>
            <a:endParaRPr lang="en" sz="120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1"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 sz="1200" b="1" i="0" u="none" strike="noStrike" cap="none" dirty="0">
                <a:solidFill>
                  <a:srgbClr val="000000"/>
                </a:solidFill>
                <a:latin typeface="Arial"/>
                <a:ea typeface="Arial"/>
                <a:cs typeface="Arial"/>
                <a:sym typeface="Arial"/>
              </a:rPr>
              <a:t>ECO: </a:t>
            </a:r>
            <a:r>
              <a:rPr lang="en" sz="1200" b="0" i="0" u="none" strike="noStrike" cap="none" dirty="0">
                <a:solidFill>
                  <a:srgbClr val="000000"/>
                </a:solidFill>
                <a:latin typeface="Arial"/>
                <a:ea typeface="Arial"/>
                <a:cs typeface="Arial"/>
                <a:sym typeface="Arial"/>
              </a:rPr>
              <a:t>Follow directions from </a:t>
            </a:r>
            <a:r>
              <a:rPr lang="en" sz="1200" b="0" i="0" u="none" strike="noStrike" cap="none" dirty="0" err="1">
                <a:solidFill>
                  <a:srgbClr val="000000"/>
                </a:solidFill>
                <a:latin typeface="Arial"/>
                <a:ea typeface="Arial"/>
                <a:cs typeface="Arial"/>
                <a:sym typeface="Arial"/>
              </a:rPr>
              <a:t>Mrs</a:t>
            </a:r>
            <a:r>
              <a:rPr lang="en" sz="1200" b="0" i="0" u="none" strike="noStrike" cap="none" dirty="0">
                <a:solidFill>
                  <a:srgbClr val="000000"/>
                </a:solidFill>
                <a:latin typeface="Arial"/>
                <a:ea typeface="Arial"/>
                <a:cs typeface="Arial"/>
                <a:sym typeface="Arial"/>
              </a:rPr>
              <a:t> Schober as she has been assigned your instructor</a:t>
            </a:r>
            <a:r>
              <a:rPr lang="en" sz="1200" b="1" i="0" u="none" strike="noStrike" cap="none" dirty="0">
                <a:solidFill>
                  <a:srgbClr val="000000"/>
                </a:solidFill>
                <a:latin typeface="Arial"/>
                <a:ea typeface="Arial"/>
                <a:cs typeface="Arial"/>
                <a:sym typeface="Arial"/>
              </a:rPr>
              <a:t>.</a:t>
            </a:r>
            <a:endParaRPr dirty="0"/>
          </a:p>
          <a:p>
            <a:pPr marL="0" marR="0" lvl="0" indent="0" algn="l" rtl="0">
              <a:lnSpc>
                <a:spcPct val="100000"/>
              </a:lnSpc>
              <a:spcBef>
                <a:spcPts val="0"/>
              </a:spcBef>
              <a:spcAft>
                <a:spcPts val="0"/>
              </a:spcAft>
              <a:buClr>
                <a:srgbClr val="000000"/>
              </a:buClr>
              <a:buSzPts val="1200"/>
              <a:buFont typeface="Arial"/>
              <a:buNone/>
            </a:pPr>
            <a:endParaRPr sz="1200" b="1"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 sz="1200" b="1" i="0" u="none" strike="noStrike" cap="none" dirty="0">
                <a:solidFill>
                  <a:srgbClr val="000000"/>
                </a:solidFill>
                <a:latin typeface="Arial"/>
                <a:ea typeface="Arial"/>
                <a:cs typeface="Arial"/>
                <a:sym typeface="Arial"/>
              </a:rPr>
              <a:t>Remote Days for Hybrid: </a:t>
            </a:r>
            <a:r>
              <a:rPr lang="en" sz="1200" b="0" i="0" u="none" strike="noStrike" cap="none" dirty="0">
                <a:solidFill>
                  <a:srgbClr val="000000"/>
                </a:solidFill>
                <a:latin typeface="Arial"/>
                <a:ea typeface="Arial"/>
                <a:cs typeface="Arial"/>
                <a:sym typeface="Arial"/>
              </a:rPr>
              <a:t>Work will be posted in classroom</a:t>
            </a:r>
            <a:r>
              <a:rPr lang="en" sz="1200" b="1" i="0" u="none" strike="noStrike" cap="none" dirty="0">
                <a:solidFill>
                  <a:srgbClr val="000000"/>
                </a:solidFill>
                <a:latin typeface="Arial"/>
                <a:ea typeface="Arial"/>
                <a:cs typeface="Arial"/>
                <a:sym typeface="Arial"/>
              </a:rPr>
              <a:t>.</a:t>
            </a:r>
            <a:r>
              <a:rPr lang="en" sz="1200" b="0" i="0" u="none" strike="noStrike" cap="none" dirty="0">
                <a:solidFill>
                  <a:srgbClr val="000000"/>
                </a:solidFill>
                <a:latin typeface="Arial"/>
                <a:ea typeface="Arial"/>
                <a:cs typeface="Arial"/>
                <a:sym typeface="Arial"/>
              </a:rPr>
              <a:t> No matter what, check in through Google Classroom and for </a:t>
            </a:r>
            <a:r>
              <a:rPr lang="en" sz="1200" b="1" i="0" u="none" strike="noStrike" cap="none" dirty="0">
                <a:solidFill>
                  <a:srgbClr val="000000"/>
                </a:solidFill>
                <a:latin typeface="Arial"/>
                <a:ea typeface="Arial"/>
                <a:cs typeface="Arial"/>
                <a:sym typeface="Arial"/>
              </a:rPr>
              <a:t>attendance, </a:t>
            </a:r>
            <a:r>
              <a:rPr lang="en" sz="1200" b="0" i="0" u="none" strike="noStrike" cap="none" dirty="0">
                <a:solidFill>
                  <a:srgbClr val="000000"/>
                </a:solidFill>
                <a:latin typeface="Arial"/>
                <a:ea typeface="Arial"/>
                <a:cs typeface="Arial"/>
                <a:sym typeface="Arial"/>
              </a:rPr>
              <a:t>you need</a:t>
            </a:r>
            <a:r>
              <a:rPr lang="en" sz="1200" b="1" i="0" u="none" strike="noStrike" cap="none" dirty="0">
                <a:solidFill>
                  <a:srgbClr val="000000"/>
                </a:solidFill>
                <a:latin typeface="Arial"/>
                <a:ea typeface="Arial"/>
                <a:cs typeface="Arial"/>
                <a:sym typeface="Arial"/>
              </a:rPr>
              <a:t> </a:t>
            </a:r>
            <a:r>
              <a:rPr lang="en" sz="1200" b="0" i="0" u="none" strike="noStrike" cap="none" dirty="0">
                <a:solidFill>
                  <a:srgbClr val="000000"/>
                </a:solidFill>
                <a:latin typeface="Arial"/>
                <a:ea typeface="Arial"/>
                <a:cs typeface="Arial"/>
                <a:sym typeface="Arial"/>
              </a:rPr>
              <a:t>to complete any work/check-in</a:t>
            </a:r>
            <a:r>
              <a:rPr lang="en" sz="1200" b="1" i="0" u="none" strike="noStrike" cap="none" dirty="0">
                <a:solidFill>
                  <a:srgbClr val="000000"/>
                </a:solidFill>
                <a:latin typeface="Arial"/>
                <a:ea typeface="Arial"/>
                <a:cs typeface="Arial"/>
                <a:sym typeface="Arial"/>
              </a:rPr>
              <a:t> by 12:00 pm.</a:t>
            </a:r>
            <a:endParaRPr dirty="0"/>
          </a:p>
          <a:p>
            <a:pPr marL="0" marR="0" lvl="0" indent="0" algn="l" rtl="0">
              <a:lnSpc>
                <a:spcPct val="100000"/>
              </a:lnSpc>
              <a:spcBef>
                <a:spcPts val="0"/>
              </a:spcBef>
              <a:spcAft>
                <a:spcPts val="0"/>
              </a:spcAft>
              <a:buClr>
                <a:srgbClr val="000000"/>
              </a:buClr>
              <a:buSzPts val="1200"/>
              <a:buFont typeface="Arial"/>
              <a:buNone/>
            </a:pPr>
            <a:endParaRPr sz="1200" b="1"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 sz="1200" b="1" i="0" u="none" strike="noStrike" cap="none" dirty="0">
                <a:solidFill>
                  <a:srgbClr val="000000"/>
                </a:solidFill>
                <a:latin typeface="Arial"/>
                <a:ea typeface="Arial"/>
                <a:cs typeface="Arial"/>
                <a:sym typeface="Arial"/>
              </a:rPr>
              <a:t>EVERYONE MUST CHECK-IN ON WEDNESDAYS By 12pm</a:t>
            </a:r>
            <a:endParaRPr dirty="0"/>
          </a:p>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6B8AF"/>
        </a:solidFill>
        <a:effectLst/>
      </p:bgPr>
    </p:bg>
    <p:spTree>
      <p:nvGrpSpPr>
        <p:cNvPr id="1" name="Shape 134"/>
        <p:cNvGrpSpPr/>
        <p:nvPr/>
      </p:nvGrpSpPr>
      <p:grpSpPr>
        <a:xfrm>
          <a:off x="0" y="0"/>
          <a:ext cx="0" cy="0"/>
          <a:chOff x="0" y="0"/>
          <a:chExt cx="0" cy="0"/>
        </a:xfrm>
      </p:grpSpPr>
      <p:sp>
        <p:nvSpPr>
          <p:cNvPr id="135" name="Google Shape;135;p19">
            <a:hlinkClick r:id="rId3" action="ppaction://hlinksldjump"/>
          </p:cNvPr>
          <p:cNvSpPr txBox="1"/>
          <p:nvPr/>
        </p:nvSpPr>
        <p:spPr>
          <a:xfrm>
            <a:off x="11200" y="-22400"/>
            <a:ext cx="9144000" cy="5230200"/>
          </a:xfrm>
          <a:prstGeom prst="rect">
            <a:avLst/>
          </a:prstGeom>
          <a:solidFill>
            <a:srgbClr val="FFE599"/>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Bangers"/>
              <a:ea typeface="Bangers"/>
              <a:cs typeface="Bangers"/>
              <a:sym typeface="Bangers"/>
            </a:endParaRPr>
          </a:p>
        </p:txBody>
      </p:sp>
      <p:sp>
        <p:nvSpPr>
          <p:cNvPr id="136" name="Google Shape;136;p19"/>
          <p:cNvSpPr txBox="1"/>
          <p:nvPr/>
        </p:nvSpPr>
        <p:spPr>
          <a:xfrm>
            <a:off x="419300" y="92450"/>
            <a:ext cx="4235100" cy="3736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Oswald"/>
              <a:ea typeface="Oswald"/>
              <a:cs typeface="Oswald"/>
              <a:sym typeface="Oswald"/>
            </a:endParaRPr>
          </a:p>
        </p:txBody>
      </p:sp>
      <p:sp>
        <p:nvSpPr>
          <p:cNvPr id="137" name="Google Shape;137;p19"/>
          <p:cNvSpPr txBox="1"/>
          <p:nvPr/>
        </p:nvSpPr>
        <p:spPr>
          <a:xfrm>
            <a:off x="5839250" y="733000"/>
            <a:ext cx="2795400" cy="4261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38" name="Google Shape;138;p19">
            <a:hlinkClick r:id="rId4"/>
          </p:cNvPr>
          <p:cNvPicPr preferRelativeResize="0"/>
          <p:nvPr/>
        </p:nvPicPr>
        <p:blipFill rotWithShape="1">
          <a:blip r:embed="rId5">
            <a:alphaModFix/>
          </a:blip>
          <a:srcRect/>
          <a:stretch/>
        </p:blipFill>
        <p:spPr>
          <a:xfrm>
            <a:off x="5081289" y="20950"/>
            <a:ext cx="3801874" cy="5143503"/>
          </a:xfrm>
          <a:prstGeom prst="rect">
            <a:avLst/>
          </a:prstGeom>
          <a:noFill/>
          <a:ln>
            <a:noFill/>
          </a:ln>
        </p:spPr>
      </p:pic>
      <p:pic>
        <p:nvPicPr>
          <p:cNvPr id="139" name="Google Shape;139;p19"/>
          <p:cNvPicPr preferRelativeResize="0"/>
          <p:nvPr/>
        </p:nvPicPr>
        <p:blipFill rotWithShape="1">
          <a:blip r:embed="rId6">
            <a:alphaModFix/>
          </a:blip>
          <a:srcRect/>
          <a:stretch/>
        </p:blipFill>
        <p:spPr>
          <a:xfrm>
            <a:off x="106368" y="20950"/>
            <a:ext cx="3366814" cy="514350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pic>
        <p:nvPicPr>
          <p:cNvPr id="144" name="Google Shape;144;p20"/>
          <p:cNvPicPr preferRelativeResize="0"/>
          <p:nvPr/>
        </p:nvPicPr>
        <p:blipFill rotWithShape="1">
          <a:blip r:embed="rId3">
            <a:alphaModFix/>
          </a:blip>
          <a:srcRect/>
          <a:stretch/>
        </p:blipFill>
        <p:spPr>
          <a:xfrm>
            <a:off x="2521325" y="163050"/>
            <a:ext cx="3665199" cy="4841726"/>
          </a:xfrm>
          <a:prstGeom prst="rect">
            <a:avLst/>
          </a:prstGeom>
          <a:noFill/>
          <a:ln>
            <a:noFill/>
          </a:ln>
        </p:spPr>
      </p:pic>
      <p:pic>
        <p:nvPicPr>
          <p:cNvPr id="145" name="Google Shape;145;p20"/>
          <p:cNvPicPr preferRelativeResize="0"/>
          <p:nvPr/>
        </p:nvPicPr>
        <p:blipFill rotWithShape="1">
          <a:blip r:embed="rId4">
            <a:alphaModFix/>
          </a:blip>
          <a:srcRect/>
          <a:stretch/>
        </p:blipFill>
        <p:spPr>
          <a:xfrm>
            <a:off x="636350" y="2571750"/>
            <a:ext cx="1491147" cy="2419350"/>
          </a:xfrm>
          <a:prstGeom prst="rect">
            <a:avLst/>
          </a:prstGeom>
          <a:noFill/>
          <a:ln>
            <a:noFill/>
          </a:ln>
        </p:spPr>
      </p:pic>
      <p:pic>
        <p:nvPicPr>
          <p:cNvPr id="146" name="Google Shape;146;p20"/>
          <p:cNvPicPr preferRelativeResize="0"/>
          <p:nvPr/>
        </p:nvPicPr>
        <p:blipFill rotWithShape="1">
          <a:blip r:embed="rId5">
            <a:alphaModFix/>
          </a:blip>
          <a:srcRect/>
          <a:stretch/>
        </p:blipFill>
        <p:spPr>
          <a:xfrm>
            <a:off x="7233450" y="2053250"/>
            <a:ext cx="1127851" cy="2223274"/>
          </a:xfrm>
          <a:prstGeom prst="rect">
            <a:avLst/>
          </a:prstGeom>
          <a:noFill/>
          <a:ln>
            <a:noFill/>
          </a:ln>
        </p:spPr>
      </p:pic>
      <p:sp>
        <p:nvSpPr>
          <p:cNvPr id="147" name="Google Shape;147;p20"/>
          <p:cNvSpPr txBox="1"/>
          <p:nvPr/>
        </p:nvSpPr>
        <p:spPr>
          <a:xfrm>
            <a:off x="6323775" y="310600"/>
            <a:ext cx="2547000" cy="1664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Students will be dismissed at 1 pm. There are no late buses at this time. Your student must be with a teacher if he/she is staying after and will need to find transportation home.</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TotalTime>
  <Words>1016</Words>
  <Application>Microsoft Macintosh PowerPoint</Application>
  <PresentationFormat>On-screen Show (16:9)</PresentationFormat>
  <Paragraphs>97</Paragraphs>
  <Slides>10</Slides>
  <Notes>10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10</vt:i4>
      </vt:variant>
    </vt:vector>
  </HeadingPairs>
  <TitlesOfParts>
    <vt:vector size="20" baseType="lpstr">
      <vt:lpstr>Special Elite</vt:lpstr>
      <vt:lpstr>Didact Gothic</vt:lpstr>
      <vt:lpstr>Bangers</vt:lpstr>
      <vt:lpstr>Calibri</vt:lpstr>
      <vt:lpstr>Schoolbell</vt:lpstr>
      <vt:lpstr>Roboto</vt:lpstr>
      <vt:lpstr>Arial</vt:lpstr>
      <vt:lpstr>Righteous</vt:lpstr>
      <vt:lpstr>Oswald</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Microsoft Office User</cp:lastModifiedBy>
  <cp:revision>3</cp:revision>
  <dcterms:modified xsi:type="dcterms:W3CDTF">2020-10-12T20:21:42Z</dcterms:modified>
</cp:coreProperties>
</file>